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16"/>
  </p:notesMasterIdLst>
  <p:handoutMasterIdLst>
    <p:handoutMasterId r:id="rId17"/>
  </p:handoutMasterIdLst>
  <p:sldIdLst>
    <p:sldId id="256" r:id="rId2"/>
    <p:sldId id="272" r:id="rId3"/>
    <p:sldId id="258" r:id="rId4"/>
    <p:sldId id="276" r:id="rId5"/>
    <p:sldId id="269" r:id="rId6"/>
    <p:sldId id="260" r:id="rId7"/>
    <p:sldId id="281" r:id="rId8"/>
    <p:sldId id="284" r:id="rId9"/>
    <p:sldId id="277" r:id="rId10"/>
    <p:sldId id="267" r:id="rId11"/>
    <p:sldId id="266" r:id="rId12"/>
    <p:sldId id="270" r:id="rId13"/>
    <p:sldId id="279" r:id="rId14"/>
    <p:sldId id="285" r:id="rId1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張海斌" initials="張海斌" lastIdx="4" clrIdx="0">
    <p:extLst>
      <p:ext uri="{19B8F6BF-5375-455C-9EA6-DF929625EA0E}">
        <p15:presenceInfo xmlns:p15="http://schemas.microsoft.com/office/powerpoint/2012/main" userId="347bd392-9d57-4d96-a27a-ebb9d43eee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3"/>
    <p:restoredTop sz="91057"/>
  </p:normalViewPr>
  <p:slideViewPr>
    <p:cSldViewPr snapToGrid="0" snapToObjects="1">
      <p:cViewPr>
        <p:scale>
          <a:sx n="90" d="100"/>
          <a:sy n="90" d="100"/>
        </p:scale>
        <p:origin x="50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6T23:13:31.427" idx="2">
    <p:pos x="7482" y="4120"/>
    <p:text>/Users/kubota/Desktop/2layerNN_kiank.png</p:text>
    <p:extLst mod="1">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5-17T09:32:37.446" idx="3">
    <p:pos x="-8" y="1"/>
    <p:text/>
    <p:extLst>
      <p:ext uri="{C676402C-5697-4E1C-873F-D02D1690AC5C}">
        <p15:threadingInfo xmlns:p15="http://schemas.microsoft.com/office/powerpoint/2012/main" timeZoneBias="-540"/>
      </p:ext>
    </p:extLst>
  </p:cm>
  <p:cm authorId="1" dt="2018-05-17T09:33:28.629" idx="4">
    <p:pos x="187" y="-11"/>
    <p:text>The main benefit of a very deep network is that it can represent very complex functions. It can also learn features at many different levels of abstraction, from edges (at the lower layers) to very complex features (at the deeper layers). However, using a deeper network doesn't always help. A huge barrier to training them is vanishing gradients: very deep networks often have a gradient signal that goes to zero quickly, thus making gradient descent unbearably slow. More specifically, during gradient descent, as you backprop from the final layer back to the first layer, you are multiplying by the weight matrix on each step, and thus the gradient can decrease exponentially quickly to zero (or, in rare cases, grow exponentially quickly and "explode" to take very large values).</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BB4D9-7B4F-664D-807C-3EFD4DAB0094}"/>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F8B1F1-B06D-4B4B-AFD2-4827408EBC4A}"/>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41A0E11-CB44-3348-A4FF-A6588712E021}" type="datetimeFigureOut">
              <a:rPr lang="en-US" smtClean="0"/>
              <a:t>5/20/18</a:t>
            </a:fld>
            <a:endParaRPr lang="en-US"/>
          </a:p>
        </p:txBody>
      </p:sp>
      <p:sp>
        <p:nvSpPr>
          <p:cNvPr id="4" name="Footer Placeholder 3">
            <a:extLst>
              <a:ext uri="{FF2B5EF4-FFF2-40B4-BE49-F238E27FC236}">
                <a16:creationId xmlns:a16="http://schemas.microsoft.com/office/drawing/2014/main" id="{BC264A1A-51FF-0C4D-82F6-8C6D750E16B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721A450-2B84-5840-8085-83AD6C3BB362}"/>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079C69E-432C-994A-A041-4B4A2C921544}" type="slidenum">
              <a:rPr lang="en-US" smtClean="0"/>
              <a:t>‹#›</a:t>
            </a:fld>
            <a:endParaRPr lang="en-US"/>
          </a:p>
        </p:txBody>
      </p:sp>
    </p:spTree>
    <p:extLst>
      <p:ext uri="{BB962C8B-B14F-4D97-AF65-F5344CB8AC3E}">
        <p14:creationId xmlns:p14="http://schemas.microsoft.com/office/powerpoint/2010/main" val="2982712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5DD40889-958C-BA4A-BB51-4C54E3A8013E}" type="datetimeFigureOut">
              <a:rPr lang="en-US" smtClean="0"/>
              <a:t>5/20/18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F3514D-0AE7-AF44-B690-8EA893BB770D}" type="slidenum">
              <a:rPr lang="en-US" smtClean="0"/>
              <a:t>‹#›</a:t>
            </a:fld>
            <a:endParaRPr lang="en-US"/>
          </a:p>
        </p:txBody>
      </p:sp>
    </p:spTree>
    <p:extLst>
      <p:ext uri="{BB962C8B-B14F-4D97-AF65-F5344CB8AC3E}">
        <p14:creationId xmlns:p14="http://schemas.microsoft.com/office/powerpoint/2010/main" val="3998389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514D-0AE7-AF44-B690-8EA893BB770D}" type="slidenum">
              <a:rPr lang="en-US" smtClean="0"/>
              <a:t>11</a:t>
            </a:fld>
            <a:endParaRPr lang="en-US"/>
          </a:p>
        </p:txBody>
      </p:sp>
    </p:spTree>
    <p:extLst>
      <p:ext uri="{BB962C8B-B14F-4D97-AF65-F5344CB8AC3E}">
        <p14:creationId xmlns:p14="http://schemas.microsoft.com/office/powerpoint/2010/main" val="2011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514D-0AE7-AF44-B690-8EA893BB770D}" type="slidenum">
              <a:rPr lang="en-US" smtClean="0"/>
              <a:t>12</a:t>
            </a:fld>
            <a:endParaRPr lang="en-US"/>
          </a:p>
        </p:txBody>
      </p:sp>
    </p:spTree>
    <p:extLst>
      <p:ext uri="{BB962C8B-B14F-4D97-AF65-F5344CB8AC3E}">
        <p14:creationId xmlns:p14="http://schemas.microsoft.com/office/powerpoint/2010/main" val="356191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514D-0AE7-AF44-B690-8EA893BB770D}" type="slidenum">
              <a:rPr lang="en-US" smtClean="0"/>
              <a:t>13</a:t>
            </a:fld>
            <a:endParaRPr lang="en-US"/>
          </a:p>
        </p:txBody>
      </p:sp>
    </p:spTree>
    <p:extLst>
      <p:ext uri="{BB962C8B-B14F-4D97-AF65-F5344CB8AC3E}">
        <p14:creationId xmlns:p14="http://schemas.microsoft.com/office/powerpoint/2010/main" val="391357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514D-0AE7-AF44-B690-8EA893BB770D}" type="slidenum">
              <a:rPr lang="en-US" smtClean="0"/>
              <a:t>14</a:t>
            </a:fld>
            <a:endParaRPr lang="en-US"/>
          </a:p>
        </p:txBody>
      </p:sp>
    </p:spTree>
    <p:extLst>
      <p:ext uri="{BB962C8B-B14F-4D97-AF65-F5344CB8AC3E}">
        <p14:creationId xmlns:p14="http://schemas.microsoft.com/office/powerpoint/2010/main" val="3345769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417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24207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77621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56844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7965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22654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01190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16213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06726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00402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61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06245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11122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430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818C68F-D26B-8F47-958C-23B49CF8A634}" type="datetimeFigureOut">
              <a:rPr lang="en-US" smtClean="0"/>
              <a:pPr/>
              <a:t>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342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2026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2967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9B482E8-6E0E-1B4F-B1FD-C69DB9E858D9}" type="datetimeFigureOut">
              <a:rPr lang="en-US" smtClean="0"/>
              <a:pPr/>
              <a:t>5/20/18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22298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B51B-F8F9-9842-A929-464DE2A9B390}"/>
              </a:ext>
            </a:extLst>
          </p:cNvPr>
          <p:cNvSpPr>
            <a:spLocks noGrp="1"/>
          </p:cNvSpPr>
          <p:nvPr>
            <p:ph type="ctrTitle"/>
          </p:nvPr>
        </p:nvSpPr>
        <p:spPr>
          <a:xfrm>
            <a:off x="1709531" y="2001078"/>
            <a:ext cx="9037983" cy="3710609"/>
          </a:xfrm>
        </p:spPr>
        <p:txBody>
          <a:bodyPr>
            <a:normAutofit/>
          </a:bodyPr>
          <a:lstStyle/>
          <a:p>
            <a:r>
              <a:rPr lang="en-US" dirty="0"/>
              <a:t>Hand Gesture Recognition</a:t>
            </a:r>
            <a:br>
              <a:rPr lang="en-US" dirty="0"/>
            </a:br>
            <a:r>
              <a:rPr lang="ja-JP" altLang="en-US"/>
              <a:t>　　</a:t>
            </a:r>
            <a:br>
              <a:rPr lang="en-US" dirty="0"/>
            </a:br>
            <a:br>
              <a:rPr lang="en-US" dirty="0"/>
            </a:br>
            <a:br>
              <a:rPr lang="en-US" sz="3200" dirty="0"/>
            </a:br>
            <a:r>
              <a:rPr lang="ja-JP" altLang="en-US" sz="3200"/>
              <a:t>　　　　　　　　　　　　　　　　　　　　　　　　張　海斌</a:t>
            </a:r>
            <a:endParaRPr lang="en-US" sz="3200" dirty="0"/>
          </a:p>
        </p:txBody>
      </p:sp>
    </p:spTree>
    <p:extLst>
      <p:ext uri="{BB962C8B-B14F-4D97-AF65-F5344CB8AC3E}">
        <p14:creationId xmlns:p14="http://schemas.microsoft.com/office/powerpoint/2010/main" val="301102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1C701-15B4-064B-91F2-491F8B7D34F8}"/>
              </a:ext>
            </a:extLst>
          </p:cNvPr>
          <p:cNvSpPr/>
          <p:nvPr/>
        </p:nvSpPr>
        <p:spPr>
          <a:xfrm>
            <a:off x="1354932" y="148323"/>
            <a:ext cx="7410450" cy="646331"/>
          </a:xfrm>
          <a:prstGeom prst="rect">
            <a:avLst/>
          </a:prstGeom>
        </p:spPr>
        <p:txBody>
          <a:bodyPr wrap="square">
            <a:spAutoFit/>
          </a:bodyPr>
          <a:lstStyle/>
          <a:p>
            <a:r>
              <a:rPr lang="en-US" sz="3600" dirty="0"/>
              <a:t>ResNet-50 </a:t>
            </a:r>
            <a:r>
              <a:rPr lang="en-US" altLang="zh-Hans" sz="3600" dirty="0"/>
              <a:t>Model</a:t>
            </a:r>
            <a:r>
              <a:rPr lang="zh-Hans" altLang="en-US" sz="3600" dirty="0"/>
              <a:t>：</a:t>
            </a:r>
            <a:endParaRPr lang="en-US" dirty="0"/>
          </a:p>
        </p:txBody>
      </p:sp>
      <p:sp>
        <p:nvSpPr>
          <p:cNvPr id="5" name="Rectangle 4">
            <a:extLst>
              <a:ext uri="{FF2B5EF4-FFF2-40B4-BE49-F238E27FC236}">
                <a16:creationId xmlns:a16="http://schemas.microsoft.com/office/drawing/2014/main" id="{6D084E6B-7904-1246-B7EE-AFE929BEF73E}"/>
              </a:ext>
            </a:extLst>
          </p:cNvPr>
          <p:cNvSpPr/>
          <p:nvPr/>
        </p:nvSpPr>
        <p:spPr>
          <a:xfrm>
            <a:off x="90523" y="6382651"/>
            <a:ext cx="9034846" cy="369332"/>
          </a:xfrm>
          <a:prstGeom prst="rect">
            <a:avLst/>
          </a:prstGeom>
        </p:spPr>
        <p:txBody>
          <a:bodyPr wrap="none">
            <a:spAutoFit/>
          </a:bodyPr>
          <a:lstStyle/>
          <a:p>
            <a:r>
              <a:rPr lang="en-US" dirty="0"/>
              <a:t>[1] He K, Zhang X, Ren S, et al. Deep Residual Learning for Image Recognition[J]. 2015:770-778.</a:t>
            </a:r>
            <a:endParaRPr lang="en-US" b="1" i="0" dirty="0">
              <a:solidFill>
                <a:srgbClr val="555555"/>
              </a:solidFill>
              <a:effectLst/>
              <a:latin typeface="Lato"/>
            </a:endParaRPr>
          </a:p>
        </p:txBody>
      </p:sp>
      <p:pic>
        <p:nvPicPr>
          <p:cNvPr id="9" name="Picture 8">
            <a:extLst>
              <a:ext uri="{FF2B5EF4-FFF2-40B4-BE49-F238E27FC236}">
                <a16:creationId xmlns:a16="http://schemas.microsoft.com/office/drawing/2014/main" id="{7C5B7907-B8E8-A842-9758-FBDD01A37FFF}"/>
              </a:ext>
            </a:extLst>
          </p:cNvPr>
          <p:cNvPicPr>
            <a:picLocks noChangeAspect="1"/>
          </p:cNvPicPr>
          <p:nvPr/>
        </p:nvPicPr>
        <p:blipFill>
          <a:blip r:embed="rId2"/>
          <a:stretch>
            <a:fillRect/>
          </a:stretch>
        </p:blipFill>
        <p:spPr>
          <a:xfrm>
            <a:off x="8522527" y="3254470"/>
            <a:ext cx="3669473" cy="2168945"/>
          </a:xfrm>
          <a:prstGeom prst="rect">
            <a:avLst/>
          </a:prstGeom>
        </p:spPr>
      </p:pic>
      <p:sp>
        <p:nvSpPr>
          <p:cNvPr id="10" name="Rectangle 9">
            <a:extLst>
              <a:ext uri="{FF2B5EF4-FFF2-40B4-BE49-F238E27FC236}">
                <a16:creationId xmlns:a16="http://schemas.microsoft.com/office/drawing/2014/main" id="{91EF8479-DED0-5B4F-8C0A-AE30B7FC6FBE}"/>
              </a:ext>
            </a:extLst>
          </p:cNvPr>
          <p:cNvSpPr/>
          <p:nvPr/>
        </p:nvSpPr>
        <p:spPr>
          <a:xfrm>
            <a:off x="8444201" y="1642280"/>
            <a:ext cx="3747799" cy="1477328"/>
          </a:xfrm>
          <a:prstGeom prst="rect">
            <a:avLst/>
          </a:prstGeom>
        </p:spPr>
        <p:txBody>
          <a:bodyPr wrap="square">
            <a:spAutoFit/>
          </a:bodyPr>
          <a:lstStyle/>
          <a:p>
            <a:r>
              <a:rPr lang="en-US" dirty="0">
                <a:solidFill>
                  <a:srgbClr val="555555"/>
                </a:solidFill>
                <a:latin typeface="Lato"/>
              </a:rPr>
              <a:t>The formulation of F(x)+x can be realized by feedforward neural networks with “shortcut connections”. Shortcut connections are those</a:t>
            </a:r>
          </a:p>
          <a:p>
            <a:r>
              <a:rPr lang="en-US" dirty="0">
                <a:solidFill>
                  <a:srgbClr val="555555"/>
                </a:solidFill>
                <a:latin typeface="Lato"/>
              </a:rPr>
              <a:t>skipping one or more layers. </a:t>
            </a:r>
            <a:endParaRPr lang="en-US" dirty="0"/>
          </a:p>
        </p:txBody>
      </p:sp>
      <p:pic>
        <p:nvPicPr>
          <p:cNvPr id="16" name="Picture 15">
            <a:extLst>
              <a:ext uri="{FF2B5EF4-FFF2-40B4-BE49-F238E27FC236}">
                <a16:creationId xmlns:a16="http://schemas.microsoft.com/office/drawing/2014/main" id="{E947A033-B963-F448-BCBA-BC219C2DCCDA}"/>
              </a:ext>
            </a:extLst>
          </p:cNvPr>
          <p:cNvPicPr>
            <a:picLocks noChangeAspect="1"/>
          </p:cNvPicPr>
          <p:nvPr/>
        </p:nvPicPr>
        <p:blipFill>
          <a:blip r:embed="rId3"/>
          <a:stretch>
            <a:fillRect/>
          </a:stretch>
        </p:blipFill>
        <p:spPr>
          <a:xfrm>
            <a:off x="303597" y="1209192"/>
            <a:ext cx="7323483" cy="1567165"/>
          </a:xfrm>
          <a:prstGeom prst="rect">
            <a:avLst/>
          </a:prstGeom>
        </p:spPr>
      </p:pic>
      <p:pic>
        <p:nvPicPr>
          <p:cNvPr id="18" name="Picture 17">
            <a:extLst>
              <a:ext uri="{FF2B5EF4-FFF2-40B4-BE49-F238E27FC236}">
                <a16:creationId xmlns:a16="http://schemas.microsoft.com/office/drawing/2014/main" id="{4E9E4698-1227-C04F-8C18-F97BC6B52D5E}"/>
              </a:ext>
            </a:extLst>
          </p:cNvPr>
          <p:cNvPicPr>
            <a:picLocks noChangeAspect="1"/>
          </p:cNvPicPr>
          <p:nvPr/>
        </p:nvPicPr>
        <p:blipFill>
          <a:blip r:embed="rId4"/>
          <a:stretch>
            <a:fillRect/>
          </a:stretch>
        </p:blipFill>
        <p:spPr>
          <a:xfrm>
            <a:off x="303597" y="3368296"/>
            <a:ext cx="6643481" cy="1961213"/>
          </a:xfrm>
          <a:prstGeom prst="rect">
            <a:avLst/>
          </a:prstGeom>
        </p:spPr>
      </p:pic>
      <p:sp>
        <p:nvSpPr>
          <p:cNvPr id="19" name="Rectangle 18">
            <a:extLst>
              <a:ext uri="{FF2B5EF4-FFF2-40B4-BE49-F238E27FC236}">
                <a16:creationId xmlns:a16="http://schemas.microsoft.com/office/drawing/2014/main" id="{3E7AB989-1287-F444-8A4C-F727C0B085AA}"/>
              </a:ext>
            </a:extLst>
          </p:cNvPr>
          <p:cNvSpPr/>
          <p:nvPr/>
        </p:nvSpPr>
        <p:spPr>
          <a:xfrm>
            <a:off x="144735" y="2798574"/>
            <a:ext cx="8050987" cy="400110"/>
          </a:xfrm>
          <a:prstGeom prst="rect">
            <a:avLst/>
          </a:prstGeom>
        </p:spPr>
        <p:txBody>
          <a:bodyPr wrap="none">
            <a:spAutoFit/>
          </a:bodyPr>
          <a:lstStyle/>
          <a:p>
            <a:r>
              <a:rPr lang="en-US" dirty="0">
                <a:solidFill>
                  <a:srgbClr val="B5C2D9"/>
                </a:solidFill>
                <a:latin typeface="Arial" panose="020B0604020202020204" pitchFamily="34" charset="0"/>
              </a:rPr>
              <a:t> </a:t>
            </a:r>
            <a:r>
              <a:rPr lang="en-US" sz="2000" i="1" dirty="0">
                <a:latin typeface="Arial" panose="020B0604020202020204" pitchFamily="34" charset="0"/>
              </a:rPr>
              <a:t>identity block</a:t>
            </a:r>
            <a:r>
              <a:rPr lang="en-US" dirty="0">
                <a:latin typeface="Arial" panose="020B0604020202020204" pitchFamily="34" charset="0"/>
              </a:rPr>
              <a:t>: </a:t>
            </a:r>
            <a:r>
              <a:rPr lang="en-US" dirty="0"/>
              <a:t>the input activation has the same dimension as the output activation </a:t>
            </a:r>
            <a:endParaRPr lang="en-US" b="0" i="0" dirty="0">
              <a:effectLst/>
              <a:latin typeface="Arial" panose="020B0604020202020204" pitchFamily="34" charset="0"/>
            </a:endParaRPr>
          </a:p>
        </p:txBody>
      </p:sp>
      <p:sp>
        <p:nvSpPr>
          <p:cNvPr id="20" name="Rectangle 19">
            <a:extLst>
              <a:ext uri="{FF2B5EF4-FFF2-40B4-BE49-F238E27FC236}">
                <a16:creationId xmlns:a16="http://schemas.microsoft.com/office/drawing/2014/main" id="{CF02F0BC-CD8D-B245-82BA-E41D3F743D71}"/>
              </a:ext>
            </a:extLst>
          </p:cNvPr>
          <p:cNvSpPr/>
          <p:nvPr/>
        </p:nvSpPr>
        <p:spPr>
          <a:xfrm>
            <a:off x="171007" y="5329573"/>
            <a:ext cx="7588661" cy="954107"/>
          </a:xfrm>
          <a:prstGeom prst="rect">
            <a:avLst/>
          </a:prstGeom>
        </p:spPr>
        <p:txBody>
          <a:bodyPr wrap="square">
            <a:spAutoFit/>
          </a:bodyPr>
          <a:lstStyle/>
          <a:p>
            <a:r>
              <a:rPr lang="en-US" sz="2000" i="1" dirty="0">
                <a:latin typeface="Arial" panose="020B0604020202020204" pitchFamily="34" charset="0"/>
              </a:rPr>
              <a:t>convolutional block: </a:t>
            </a:r>
            <a:r>
              <a:rPr lang="en-US" dirty="0"/>
              <a:t>The CONV2D layer in the shortcut path is used to resize the input x to a different dimension, so that the dimensions match up in the final addition needed to add the shortcut value back to the main path.</a:t>
            </a:r>
            <a:endParaRPr lang="en-US" b="0" i="0" dirty="0">
              <a:effectLst/>
              <a:latin typeface="Arial" panose="020B0604020202020204" pitchFamily="34" charset="0"/>
            </a:endParaRPr>
          </a:p>
        </p:txBody>
      </p:sp>
    </p:spTree>
    <p:extLst>
      <p:ext uri="{BB962C8B-B14F-4D97-AF65-F5344CB8AC3E}">
        <p14:creationId xmlns:p14="http://schemas.microsoft.com/office/powerpoint/2010/main" val="324530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71239D8-A6F0-0D40-959F-93F66DF54EB2}"/>
              </a:ext>
            </a:extLst>
          </p:cNvPr>
          <p:cNvPicPr/>
          <p:nvPr/>
        </p:nvPicPr>
        <p:blipFill>
          <a:blip r:embed="rId3">
            <a:extLst>
              <a:ext uri="{28A0092B-C50C-407E-A947-70E740481C1C}">
                <a14:useLocalDpi xmlns:a14="http://schemas.microsoft.com/office/drawing/2010/main" val="0"/>
              </a:ext>
            </a:extLst>
          </a:blip>
          <a:stretch>
            <a:fillRect/>
          </a:stretch>
        </p:blipFill>
        <p:spPr>
          <a:xfrm>
            <a:off x="8652848" y="1"/>
            <a:ext cx="3539152" cy="6858000"/>
          </a:xfrm>
          <a:prstGeom prst="rect">
            <a:avLst/>
          </a:prstGeom>
        </p:spPr>
      </p:pic>
      <p:sp>
        <p:nvSpPr>
          <p:cNvPr id="3" name="Rectangle 2">
            <a:extLst>
              <a:ext uri="{FF2B5EF4-FFF2-40B4-BE49-F238E27FC236}">
                <a16:creationId xmlns:a16="http://schemas.microsoft.com/office/drawing/2014/main" id="{4681C701-15B4-064B-91F2-491F8B7D34F8}"/>
              </a:ext>
            </a:extLst>
          </p:cNvPr>
          <p:cNvSpPr/>
          <p:nvPr/>
        </p:nvSpPr>
        <p:spPr>
          <a:xfrm>
            <a:off x="996383" y="415703"/>
            <a:ext cx="7410450" cy="646331"/>
          </a:xfrm>
          <a:prstGeom prst="rect">
            <a:avLst/>
          </a:prstGeom>
        </p:spPr>
        <p:txBody>
          <a:bodyPr wrap="square">
            <a:spAutoFit/>
          </a:bodyPr>
          <a:lstStyle/>
          <a:p>
            <a:r>
              <a:rPr lang="en-US" sz="3600" dirty="0"/>
              <a:t>ResNet-50 neural network</a:t>
            </a:r>
            <a:r>
              <a:rPr lang="en-US" dirty="0"/>
              <a:t>:</a:t>
            </a:r>
          </a:p>
        </p:txBody>
      </p:sp>
      <p:pic>
        <p:nvPicPr>
          <p:cNvPr id="14" name="Picture 13">
            <a:extLst>
              <a:ext uri="{FF2B5EF4-FFF2-40B4-BE49-F238E27FC236}">
                <a16:creationId xmlns:a16="http://schemas.microsoft.com/office/drawing/2014/main" id="{7E47F7BF-9A53-8747-BCD4-13B80BDAD5E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0" y="4637314"/>
            <a:ext cx="8971722" cy="2220686"/>
          </a:xfrm>
          <a:prstGeom prst="rect">
            <a:avLst/>
          </a:prstGeom>
        </p:spPr>
      </p:pic>
      <p:pic>
        <p:nvPicPr>
          <p:cNvPr id="22" name="Picture 21">
            <a:extLst>
              <a:ext uri="{FF2B5EF4-FFF2-40B4-BE49-F238E27FC236}">
                <a16:creationId xmlns:a16="http://schemas.microsoft.com/office/drawing/2014/main" id="{5D414CD4-C80C-3942-BB2D-9BD405447EE8}"/>
              </a:ext>
            </a:extLst>
          </p:cNvPr>
          <p:cNvPicPr>
            <a:picLocks noChangeAspect="1"/>
          </p:cNvPicPr>
          <p:nvPr/>
        </p:nvPicPr>
        <p:blipFill>
          <a:blip r:embed="rId5"/>
          <a:stretch>
            <a:fillRect/>
          </a:stretch>
        </p:blipFill>
        <p:spPr>
          <a:xfrm>
            <a:off x="4706143" y="25289"/>
            <a:ext cx="4511594" cy="5562238"/>
          </a:xfrm>
          <a:prstGeom prst="rect">
            <a:avLst/>
          </a:prstGeom>
        </p:spPr>
      </p:pic>
      <p:sp>
        <p:nvSpPr>
          <p:cNvPr id="2" name="Down Arrow 1">
            <a:extLst>
              <a:ext uri="{FF2B5EF4-FFF2-40B4-BE49-F238E27FC236}">
                <a16:creationId xmlns:a16="http://schemas.microsoft.com/office/drawing/2014/main" id="{BB22D5C3-4EEF-8E48-82A4-229DC7A38C38}"/>
              </a:ext>
            </a:extLst>
          </p:cNvPr>
          <p:cNvSpPr/>
          <p:nvPr/>
        </p:nvSpPr>
        <p:spPr>
          <a:xfrm rot="8325972">
            <a:off x="8806299" y="3988800"/>
            <a:ext cx="111586" cy="786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41E6B0-F69F-BC47-9BFA-45FEB6A9FFCD}"/>
              </a:ext>
            </a:extLst>
          </p:cNvPr>
          <p:cNvPicPr>
            <a:picLocks noChangeAspect="1"/>
          </p:cNvPicPr>
          <p:nvPr/>
        </p:nvPicPr>
        <p:blipFill>
          <a:blip r:embed="rId6"/>
          <a:stretch>
            <a:fillRect/>
          </a:stretch>
        </p:blipFill>
        <p:spPr>
          <a:xfrm>
            <a:off x="18789" y="159907"/>
            <a:ext cx="4893810" cy="6698093"/>
          </a:xfrm>
          <a:prstGeom prst="rect">
            <a:avLst/>
          </a:prstGeom>
        </p:spPr>
      </p:pic>
      <p:sp>
        <p:nvSpPr>
          <p:cNvPr id="10" name="Down Arrow 9">
            <a:extLst>
              <a:ext uri="{FF2B5EF4-FFF2-40B4-BE49-F238E27FC236}">
                <a16:creationId xmlns:a16="http://schemas.microsoft.com/office/drawing/2014/main" id="{5070413E-E852-8045-996E-0AF35A5C1CE0}"/>
              </a:ext>
            </a:extLst>
          </p:cNvPr>
          <p:cNvSpPr/>
          <p:nvPr/>
        </p:nvSpPr>
        <p:spPr>
          <a:xfrm rot="6439911">
            <a:off x="4562923" y="3734515"/>
            <a:ext cx="105837" cy="1041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B844BF-012F-324C-96DB-E8479C1C2FA6}"/>
              </a:ext>
            </a:extLst>
          </p:cNvPr>
          <p:cNvPicPr>
            <a:picLocks noChangeAspect="1"/>
          </p:cNvPicPr>
          <p:nvPr/>
        </p:nvPicPr>
        <p:blipFill>
          <a:blip r:embed="rId7"/>
          <a:stretch>
            <a:fillRect/>
          </a:stretch>
        </p:blipFill>
        <p:spPr>
          <a:xfrm>
            <a:off x="667522" y="35578"/>
            <a:ext cx="3709760" cy="6786846"/>
          </a:xfrm>
          <a:prstGeom prst="rect">
            <a:avLst/>
          </a:prstGeom>
        </p:spPr>
      </p:pic>
      <p:sp>
        <p:nvSpPr>
          <p:cNvPr id="8" name="Down Arrow 7">
            <a:extLst>
              <a:ext uri="{FF2B5EF4-FFF2-40B4-BE49-F238E27FC236}">
                <a16:creationId xmlns:a16="http://schemas.microsoft.com/office/drawing/2014/main" id="{654A7361-9469-5047-8B96-7BA695C82C67}"/>
              </a:ext>
            </a:extLst>
          </p:cNvPr>
          <p:cNvSpPr/>
          <p:nvPr/>
        </p:nvSpPr>
        <p:spPr>
          <a:xfrm rot="3286033">
            <a:off x="4832450" y="1733274"/>
            <a:ext cx="111586" cy="786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14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1C701-15B4-064B-91F2-491F8B7D34F8}"/>
              </a:ext>
            </a:extLst>
          </p:cNvPr>
          <p:cNvSpPr/>
          <p:nvPr/>
        </p:nvSpPr>
        <p:spPr>
          <a:xfrm>
            <a:off x="2751732" y="346312"/>
            <a:ext cx="7410450" cy="646331"/>
          </a:xfrm>
          <a:prstGeom prst="rect">
            <a:avLst/>
          </a:prstGeom>
        </p:spPr>
        <p:txBody>
          <a:bodyPr wrap="square">
            <a:spAutoFit/>
          </a:bodyPr>
          <a:lstStyle/>
          <a:p>
            <a:r>
              <a:rPr lang="en-US" sz="3600" dirty="0"/>
              <a:t>Evaluation</a:t>
            </a:r>
            <a:endParaRPr lang="en-US" dirty="0"/>
          </a:p>
        </p:txBody>
      </p:sp>
      <p:pic>
        <p:nvPicPr>
          <p:cNvPr id="4" name="Picture 3">
            <a:extLst>
              <a:ext uri="{FF2B5EF4-FFF2-40B4-BE49-F238E27FC236}">
                <a16:creationId xmlns:a16="http://schemas.microsoft.com/office/drawing/2014/main" id="{A643C7B0-57C4-614D-A94E-FF86F404FFD8}"/>
              </a:ext>
            </a:extLst>
          </p:cNvPr>
          <p:cNvPicPr>
            <a:picLocks noChangeAspect="1"/>
          </p:cNvPicPr>
          <p:nvPr/>
        </p:nvPicPr>
        <p:blipFill>
          <a:blip r:embed="rId3"/>
          <a:stretch>
            <a:fillRect/>
          </a:stretch>
        </p:blipFill>
        <p:spPr>
          <a:xfrm>
            <a:off x="6287738" y="3169510"/>
            <a:ext cx="4940300" cy="3378200"/>
          </a:xfrm>
          <a:prstGeom prst="rect">
            <a:avLst/>
          </a:prstGeom>
        </p:spPr>
      </p:pic>
      <p:pic>
        <p:nvPicPr>
          <p:cNvPr id="9" name="Picture 8">
            <a:extLst>
              <a:ext uri="{FF2B5EF4-FFF2-40B4-BE49-F238E27FC236}">
                <a16:creationId xmlns:a16="http://schemas.microsoft.com/office/drawing/2014/main" id="{3E61459D-C5DC-AF42-BFD0-BD5B8B7E0383}"/>
              </a:ext>
            </a:extLst>
          </p:cNvPr>
          <p:cNvPicPr>
            <a:picLocks noChangeAspect="1"/>
          </p:cNvPicPr>
          <p:nvPr/>
        </p:nvPicPr>
        <p:blipFill>
          <a:blip r:embed="rId4"/>
          <a:stretch>
            <a:fillRect/>
          </a:stretch>
        </p:blipFill>
        <p:spPr>
          <a:xfrm>
            <a:off x="870220" y="3169510"/>
            <a:ext cx="4940300" cy="3378200"/>
          </a:xfrm>
          <a:prstGeom prst="rect">
            <a:avLst/>
          </a:prstGeom>
        </p:spPr>
      </p:pic>
      <p:sp>
        <p:nvSpPr>
          <p:cNvPr id="10" name="Rectangle 9">
            <a:extLst>
              <a:ext uri="{FF2B5EF4-FFF2-40B4-BE49-F238E27FC236}">
                <a16:creationId xmlns:a16="http://schemas.microsoft.com/office/drawing/2014/main" id="{9874F0A0-2073-4E4C-92DF-E15F47E965EA}"/>
              </a:ext>
            </a:extLst>
          </p:cNvPr>
          <p:cNvSpPr/>
          <p:nvPr/>
        </p:nvSpPr>
        <p:spPr>
          <a:xfrm>
            <a:off x="7819446" y="6441636"/>
            <a:ext cx="2127744" cy="369332"/>
          </a:xfrm>
          <a:prstGeom prst="rect">
            <a:avLst/>
          </a:prstGeom>
        </p:spPr>
        <p:txBody>
          <a:bodyPr wrap="square">
            <a:spAutoFit/>
          </a:bodyPr>
          <a:lstStyle/>
          <a:p>
            <a:r>
              <a:rPr lang="en-US" dirty="0"/>
              <a:t>Test accuracy: 0.9</a:t>
            </a:r>
            <a:r>
              <a:rPr lang="en-US" altLang="zh-Hans" dirty="0"/>
              <a:t>5</a:t>
            </a:r>
            <a:endParaRPr lang="en-US" dirty="0"/>
          </a:p>
        </p:txBody>
      </p:sp>
      <p:sp>
        <p:nvSpPr>
          <p:cNvPr id="5" name="Rectangle 4">
            <a:extLst>
              <a:ext uri="{FF2B5EF4-FFF2-40B4-BE49-F238E27FC236}">
                <a16:creationId xmlns:a16="http://schemas.microsoft.com/office/drawing/2014/main" id="{A264E42C-11F2-A446-89BF-D6D78DAC3A10}"/>
              </a:ext>
            </a:extLst>
          </p:cNvPr>
          <p:cNvSpPr/>
          <p:nvPr/>
        </p:nvSpPr>
        <p:spPr>
          <a:xfrm>
            <a:off x="4617070" y="3605959"/>
            <a:ext cx="954706" cy="118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test loss</a:t>
            </a:r>
          </a:p>
        </p:txBody>
      </p:sp>
      <p:sp>
        <p:nvSpPr>
          <p:cNvPr id="8" name="Rectangle 7">
            <a:extLst>
              <a:ext uri="{FF2B5EF4-FFF2-40B4-BE49-F238E27FC236}">
                <a16:creationId xmlns:a16="http://schemas.microsoft.com/office/drawing/2014/main" id="{CF52967E-AC7C-AB4D-B237-54000CAAFEEA}"/>
              </a:ext>
            </a:extLst>
          </p:cNvPr>
          <p:cNvSpPr/>
          <p:nvPr/>
        </p:nvSpPr>
        <p:spPr>
          <a:xfrm>
            <a:off x="10029863" y="5817385"/>
            <a:ext cx="975299" cy="147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test </a:t>
            </a:r>
            <a:r>
              <a:rPr lang="en-US" sz="1200" dirty="0" err="1">
                <a:solidFill>
                  <a:schemeClr val="tx1"/>
                </a:solidFill>
                <a:latin typeface="Arial" panose="020B0604020202020204" pitchFamily="34" charset="0"/>
                <a:cs typeface="Arial" panose="020B0604020202020204" pitchFamily="34" charset="0"/>
              </a:rPr>
              <a:t>acc</a:t>
            </a:r>
            <a:endParaRPr lang="en-US" sz="1200"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F83E43-9180-474A-924D-A43B1654FB2E}"/>
              </a:ext>
            </a:extLst>
          </p:cNvPr>
          <p:cNvSpPr txBox="1"/>
          <p:nvPr/>
        </p:nvSpPr>
        <p:spPr>
          <a:xfrm>
            <a:off x="1278048" y="1138185"/>
            <a:ext cx="4771081" cy="2031325"/>
          </a:xfrm>
          <a:prstGeom prst="rect">
            <a:avLst/>
          </a:prstGeom>
          <a:noFill/>
        </p:spPr>
        <p:txBody>
          <a:bodyPr wrap="square" rtlCol="0">
            <a:spAutoFit/>
          </a:bodyPr>
          <a:lstStyle/>
          <a:p>
            <a:r>
              <a:rPr lang="en-US" sz="2400" dirty="0"/>
              <a:t>Good Point:</a:t>
            </a:r>
          </a:p>
          <a:p>
            <a:pPr marL="285750" indent="-285750">
              <a:buFont typeface="Arial" panose="020B0604020202020204" pitchFamily="34" charset="0"/>
              <a:buChar char="•"/>
            </a:pPr>
            <a:r>
              <a:rPr lang="en-US" sz="2000" dirty="0"/>
              <a:t>Speed of convergence becomes faster</a:t>
            </a:r>
          </a:p>
          <a:p>
            <a:pPr marL="285750" indent="-285750">
              <a:buFont typeface="Arial" panose="020B0604020202020204" pitchFamily="34" charset="0"/>
              <a:buChar char="•"/>
            </a:pPr>
            <a:r>
              <a:rPr lang="en-US" sz="2000" dirty="0"/>
              <a:t>When stable, the test accuracy is higher</a:t>
            </a:r>
          </a:p>
          <a:p>
            <a:r>
              <a:rPr lang="en-US" sz="2400" dirty="0"/>
              <a:t>Bad Point:</a:t>
            </a:r>
          </a:p>
          <a:p>
            <a:pPr marL="285750" indent="-285750">
              <a:buFont typeface="Arial" panose="020B0604020202020204" pitchFamily="34" charset="0"/>
              <a:buChar char="•"/>
            </a:pPr>
            <a:r>
              <a:rPr lang="en-US" sz="2000" dirty="0"/>
              <a:t>The training process is very unstable.</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0D9B8DF9-7F5A-B145-902E-01D299CF0D7D}"/>
              </a:ext>
            </a:extLst>
          </p:cNvPr>
          <p:cNvSpPr txBox="1"/>
          <p:nvPr/>
        </p:nvSpPr>
        <p:spPr>
          <a:xfrm>
            <a:off x="6287738" y="1105689"/>
            <a:ext cx="6565080" cy="2769989"/>
          </a:xfrm>
          <a:prstGeom prst="rect">
            <a:avLst/>
          </a:prstGeom>
          <a:noFill/>
        </p:spPr>
        <p:txBody>
          <a:bodyPr wrap="square" rtlCol="0">
            <a:spAutoFit/>
          </a:bodyPr>
          <a:lstStyle/>
          <a:p>
            <a:r>
              <a:rPr lang="en-US" sz="2400" dirty="0"/>
              <a:t>Problem: </a:t>
            </a:r>
          </a:p>
          <a:p>
            <a:r>
              <a:rPr lang="en-US" sz="2400" dirty="0"/>
              <a:t>	</a:t>
            </a:r>
            <a:r>
              <a:rPr lang="en-US" sz="2000" dirty="0"/>
              <a:t>How to improve stableness?</a:t>
            </a:r>
          </a:p>
          <a:p>
            <a:r>
              <a:rPr lang="en-US" sz="2400" dirty="0"/>
              <a:t>Guess:</a:t>
            </a:r>
          </a:p>
          <a:p>
            <a:pPr marL="342900" indent="-342900">
              <a:buFont typeface="Arial" panose="020B0604020202020204" pitchFamily="34" charset="0"/>
              <a:buChar char="•"/>
            </a:pPr>
            <a:r>
              <a:rPr lang="en-US" sz="2000" dirty="0"/>
              <a:t>Adjust hyperparameter( learning rates, batches…)?</a:t>
            </a:r>
          </a:p>
          <a:p>
            <a:pPr marL="342900" indent="-342900">
              <a:buFont typeface="Arial" panose="020B0604020202020204" pitchFamily="34" charset="0"/>
              <a:buChar char="•"/>
            </a:pPr>
            <a:r>
              <a:rPr lang="en-US" sz="2000" dirty="0"/>
              <a:t>Increase the number of epochs?</a:t>
            </a:r>
          </a:p>
          <a:p>
            <a:pPr marL="342900" indent="-342900">
              <a:buFont typeface="Arial" panose="020B0604020202020204" pitchFamily="34" charset="0"/>
              <a:buChar char="•"/>
            </a:pPr>
            <a:r>
              <a:rPr lang="en-US" sz="2000" dirty="0"/>
              <a:t>Increase dataset?</a:t>
            </a:r>
          </a:p>
          <a:p>
            <a:pPr marL="34290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784180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4CF131F-EF44-1548-83FB-622AFBAC62D8}"/>
              </a:ext>
            </a:extLst>
          </p:cNvPr>
          <p:cNvSpPr>
            <a:spLocks noGrp="1"/>
          </p:cNvSpPr>
          <p:nvPr>
            <p:ph type="title"/>
          </p:nvPr>
        </p:nvSpPr>
        <p:spPr>
          <a:xfrm>
            <a:off x="600076" y="787908"/>
            <a:ext cx="3586161" cy="683706"/>
          </a:xfrm>
        </p:spPr>
        <p:txBody>
          <a:bodyPr>
            <a:noAutofit/>
          </a:bodyPr>
          <a:lstStyle/>
          <a:p>
            <a:r>
              <a:rPr lang="en-US" sz="4800" dirty="0"/>
              <a:t>Outline</a:t>
            </a:r>
          </a:p>
        </p:txBody>
      </p:sp>
      <p:sp>
        <p:nvSpPr>
          <p:cNvPr id="4" name="TextBox 3">
            <a:extLst>
              <a:ext uri="{FF2B5EF4-FFF2-40B4-BE49-F238E27FC236}">
                <a16:creationId xmlns:a16="http://schemas.microsoft.com/office/drawing/2014/main" id="{2EE5DED7-DBC9-754A-B853-A6ADF2E71D22}"/>
              </a:ext>
            </a:extLst>
          </p:cNvPr>
          <p:cNvSpPr txBox="1"/>
          <p:nvPr/>
        </p:nvSpPr>
        <p:spPr>
          <a:xfrm>
            <a:off x="4186237" y="2037678"/>
            <a:ext cx="7015163" cy="3170099"/>
          </a:xfrm>
          <a:prstGeom prst="rect">
            <a:avLst/>
          </a:prstGeom>
          <a:noFill/>
        </p:spPr>
        <p:txBody>
          <a:bodyPr wrap="square" rtlCol="0">
            <a:spAutoFit/>
          </a:bodyPr>
          <a:lstStyle/>
          <a:p>
            <a:r>
              <a:rPr lang="en-US" altLang="zh-Hans" sz="4000" dirty="0">
                <a:solidFill>
                  <a:schemeClr val="bg1">
                    <a:lumMod val="85000"/>
                  </a:schemeClr>
                </a:solidFill>
              </a:rPr>
              <a:t>0. Background</a:t>
            </a:r>
          </a:p>
          <a:p>
            <a:pPr marL="342900" indent="-342900">
              <a:buAutoNum type="arabicPeriod"/>
            </a:pPr>
            <a:r>
              <a:rPr lang="en-US" altLang="zh-Hans" sz="4000" dirty="0">
                <a:solidFill>
                  <a:schemeClr val="bg1">
                    <a:lumMod val="85000"/>
                  </a:schemeClr>
                </a:solidFill>
              </a:rPr>
              <a:t> Previous Work</a:t>
            </a:r>
          </a:p>
          <a:p>
            <a:r>
              <a:rPr lang="en-US" sz="4000" dirty="0">
                <a:solidFill>
                  <a:schemeClr val="bg1">
                    <a:lumMod val="75000"/>
                  </a:schemeClr>
                </a:solidFill>
              </a:rPr>
              <a:t>2. ResNet-50 Model </a:t>
            </a:r>
          </a:p>
          <a:p>
            <a:r>
              <a:rPr lang="en-US" sz="4000" dirty="0">
                <a:solidFill>
                  <a:schemeClr val="bg1">
                    <a:lumMod val="75000"/>
                  </a:schemeClr>
                </a:solidFill>
              </a:rPr>
              <a:t>3. Experiment</a:t>
            </a:r>
          </a:p>
          <a:p>
            <a:r>
              <a:rPr lang="en-US" sz="4000" dirty="0"/>
              <a:t>4. Future Work</a:t>
            </a:r>
          </a:p>
        </p:txBody>
      </p:sp>
    </p:spTree>
    <p:extLst>
      <p:ext uri="{BB962C8B-B14F-4D97-AF65-F5344CB8AC3E}">
        <p14:creationId xmlns:p14="http://schemas.microsoft.com/office/powerpoint/2010/main" val="55858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9D6158-F975-1F4B-9627-91FD2FFE3C2E}"/>
              </a:ext>
            </a:extLst>
          </p:cNvPr>
          <p:cNvSpPr txBox="1"/>
          <p:nvPr/>
        </p:nvSpPr>
        <p:spPr>
          <a:xfrm>
            <a:off x="1417981" y="2040836"/>
            <a:ext cx="10310192" cy="3600986"/>
          </a:xfrm>
          <a:prstGeom prst="rect">
            <a:avLst/>
          </a:prstGeom>
          <a:noFill/>
        </p:spPr>
        <p:txBody>
          <a:bodyPr wrap="square" rtlCol="0">
            <a:spAutoFit/>
          </a:bodyPr>
          <a:lstStyle/>
          <a:p>
            <a:r>
              <a:rPr lang="en-US" sz="3200" dirty="0"/>
              <a:t>Aiming for:  </a:t>
            </a:r>
          </a:p>
          <a:p>
            <a:r>
              <a:rPr lang="en-US" sz="2400" dirty="0"/>
              <a:t>Designing a real-time human-computer interaction system based on hand gesture.</a:t>
            </a:r>
          </a:p>
          <a:p>
            <a:endParaRPr lang="en-US" sz="2000" dirty="0"/>
          </a:p>
          <a:p>
            <a:r>
              <a:rPr lang="en-US" sz="3200" dirty="0"/>
              <a:t>Consisting</a:t>
            </a:r>
            <a:r>
              <a:rPr lang="zh-Hans" altLang="en-US" sz="3200" dirty="0"/>
              <a:t> </a:t>
            </a:r>
            <a:r>
              <a:rPr lang="en-US" altLang="zh-Hans" sz="3200" dirty="0"/>
              <a:t>of</a:t>
            </a:r>
            <a:r>
              <a:rPr lang="en-US" sz="3200" dirty="0"/>
              <a:t>:</a:t>
            </a:r>
          </a:p>
          <a:p>
            <a:pPr marL="342900" indent="-342900">
              <a:buFont typeface="Arial" panose="020B0604020202020204" pitchFamily="34" charset="0"/>
              <a:buChar char="•"/>
            </a:pPr>
            <a:r>
              <a:rPr lang="en-US" sz="2400" dirty="0"/>
              <a:t>Hand detection</a:t>
            </a:r>
          </a:p>
          <a:p>
            <a:r>
              <a:rPr lang="en-US" sz="2400" dirty="0"/>
              <a:t>	use yolo(You Only Look Once) to detect the hand.</a:t>
            </a:r>
          </a:p>
          <a:p>
            <a:pPr marL="342900" indent="-342900">
              <a:buFont typeface="Arial" panose="020B0604020202020204" pitchFamily="34" charset="0"/>
              <a:buChar char="•"/>
            </a:pPr>
            <a:r>
              <a:rPr lang="en-US" sz="2400" dirty="0"/>
              <a:t>Gesture recognition </a:t>
            </a:r>
          </a:p>
          <a:p>
            <a:r>
              <a:rPr lang="en-US" sz="2400" dirty="0"/>
              <a:t>	use the convolutional neural network (CNN) to recognize gestures</a:t>
            </a:r>
          </a:p>
          <a:p>
            <a:pPr marL="342900" indent="-342900">
              <a:buFont typeface="Arial" panose="020B0604020202020204" pitchFamily="34" charset="0"/>
              <a:buChar char="•"/>
            </a:pPr>
            <a:r>
              <a:rPr lang="en-US" sz="2400" dirty="0"/>
              <a:t>Human-computer interaction (HCI)</a:t>
            </a:r>
          </a:p>
        </p:txBody>
      </p:sp>
    </p:spTree>
    <p:extLst>
      <p:ext uri="{BB962C8B-B14F-4D97-AF65-F5344CB8AC3E}">
        <p14:creationId xmlns:p14="http://schemas.microsoft.com/office/powerpoint/2010/main" val="169100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4CF131F-EF44-1548-83FB-622AFBAC62D8}"/>
              </a:ext>
            </a:extLst>
          </p:cNvPr>
          <p:cNvSpPr>
            <a:spLocks noGrp="1"/>
          </p:cNvSpPr>
          <p:nvPr>
            <p:ph type="title"/>
          </p:nvPr>
        </p:nvSpPr>
        <p:spPr>
          <a:xfrm>
            <a:off x="600076" y="787908"/>
            <a:ext cx="3586161" cy="683706"/>
          </a:xfrm>
        </p:spPr>
        <p:txBody>
          <a:bodyPr>
            <a:noAutofit/>
          </a:bodyPr>
          <a:lstStyle/>
          <a:p>
            <a:r>
              <a:rPr lang="en-US" sz="4800" dirty="0"/>
              <a:t>Outline</a:t>
            </a:r>
          </a:p>
        </p:txBody>
      </p:sp>
      <p:sp>
        <p:nvSpPr>
          <p:cNvPr id="4" name="TextBox 3">
            <a:extLst>
              <a:ext uri="{FF2B5EF4-FFF2-40B4-BE49-F238E27FC236}">
                <a16:creationId xmlns:a16="http://schemas.microsoft.com/office/drawing/2014/main" id="{D591A42E-63B4-E84C-B232-E91EE9A0EBD5}"/>
              </a:ext>
            </a:extLst>
          </p:cNvPr>
          <p:cNvSpPr txBox="1"/>
          <p:nvPr/>
        </p:nvSpPr>
        <p:spPr>
          <a:xfrm>
            <a:off x="4186237" y="2037678"/>
            <a:ext cx="7015163" cy="3170099"/>
          </a:xfrm>
          <a:prstGeom prst="rect">
            <a:avLst/>
          </a:prstGeom>
          <a:noFill/>
        </p:spPr>
        <p:txBody>
          <a:bodyPr wrap="square" rtlCol="0">
            <a:spAutoFit/>
          </a:bodyPr>
          <a:lstStyle/>
          <a:p>
            <a:r>
              <a:rPr lang="en-US" altLang="zh-Hans" sz="4000" dirty="0"/>
              <a:t>0. Background</a:t>
            </a:r>
          </a:p>
          <a:p>
            <a:pPr marL="342900" indent="-342900">
              <a:buAutoNum type="arabicPeriod"/>
            </a:pPr>
            <a:r>
              <a:rPr lang="en-US" altLang="zh-Hans" sz="4000" dirty="0">
                <a:solidFill>
                  <a:schemeClr val="bg1">
                    <a:lumMod val="85000"/>
                  </a:schemeClr>
                </a:solidFill>
              </a:rPr>
              <a:t> Previous Work</a:t>
            </a:r>
          </a:p>
          <a:p>
            <a:r>
              <a:rPr lang="en-US" sz="4000" dirty="0">
                <a:solidFill>
                  <a:schemeClr val="bg1">
                    <a:lumMod val="75000"/>
                  </a:schemeClr>
                </a:solidFill>
              </a:rPr>
              <a:t>2. ResNet-50 Model </a:t>
            </a:r>
          </a:p>
          <a:p>
            <a:r>
              <a:rPr lang="en-US" sz="4000" dirty="0">
                <a:solidFill>
                  <a:schemeClr val="bg1">
                    <a:lumMod val="75000"/>
                  </a:schemeClr>
                </a:solidFill>
              </a:rPr>
              <a:t>3. Experiment</a:t>
            </a:r>
          </a:p>
          <a:p>
            <a:r>
              <a:rPr lang="en-US" sz="4000" dirty="0">
                <a:solidFill>
                  <a:schemeClr val="bg1">
                    <a:lumMod val="85000"/>
                  </a:schemeClr>
                </a:solidFill>
              </a:rPr>
              <a:t>4. Future Work</a:t>
            </a:r>
          </a:p>
        </p:txBody>
      </p:sp>
    </p:spTree>
    <p:extLst>
      <p:ext uri="{BB962C8B-B14F-4D97-AF65-F5344CB8AC3E}">
        <p14:creationId xmlns:p14="http://schemas.microsoft.com/office/powerpoint/2010/main" val="147817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06C5-AEA9-4342-BE84-AF39AA909458}"/>
              </a:ext>
            </a:extLst>
          </p:cNvPr>
          <p:cNvSpPr>
            <a:spLocks noGrp="1"/>
          </p:cNvSpPr>
          <p:nvPr>
            <p:ph type="title"/>
          </p:nvPr>
        </p:nvSpPr>
        <p:spPr>
          <a:xfrm>
            <a:off x="1000126" y="930782"/>
            <a:ext cx="4321800" cy="793607"/>
          </a:xfrm>
        </p:spPr>
        <p:txBody>
          <a:bodyPr/>
          <a:lstStyle/>
          <a:p>
            <a:r>
              <a:rPr lang="en-US" dirty="0"/>
              <a:t>Background</a:t>
            </a:r>
          </a:p>
        </p:txBody>
      </p:sp>
      <p:sp>
        <p:nvSpPr>
          <p:cNvPr id="4" name="Rectangle 3">
            <a:extLst>
              <a:ext uri="{FF2B5EF4-FFF2-40B4-BE49-F238E27FC236}">
                <a16:creationId xmlns:a16="http://schemas.microsoft.com/office/drawing/2014/main" id="{4387A5FA-C513-B54A-9C61-2E160644DE7A}"/>
              </a:ext>
            </a:extLst>
          </p:cNvPr>
          <p:cNvSpPr/>
          <p:nvPr/>
        </p:nvSpPr>
        <p:spPr>
          <a:xfrm>
            <a:off x="444355" y="3936890"/>
            <a:ext cx="4876800" cy="2561927"/>
          </a:xfrm>
          <a:prstGeom prst="rect">
            <a:avLst/>
          </a:prstGeom>
        </p:spPr>
        <p:txBody>
          <a:bodyPr wrap="square">
            <a:spAutoFit/>
          </a:bodyPr>
          <a:lstStyle/>
          <a:p>
            <a:r>
              <a:rPr lang="en-US" altLang="ja-JP" sz="2400" b="1" dirty="0">
                <a:solidFill>
                  <a:srgbClr val="000000"/>
                </a:solidFill>
                <a:latin typeface="PingFangSC" panose="020B0400000000000000" pitchFamily="34" charset="-122"/>
                <a:ea typeface="PingFangSC" panose="020B0400000000000000" pitchFamily="34" charset="-122"/>
              </a:rPr>
              <a:t>Application :</a:t>
            </a:r>
          </a:p>
          <a:p>
            <a:endParaRPr lang="en-US" altLang="ja-JP" sz="2400" b="1" dirty="0">
              <a:solidFill>
                <a:srgbClr val="000000"/>
              </a:solidFill>
              <a:latin typeface="PingFangSC" panose="020B0400000000000000" pitchFamily="34" charset="-122"/>
              <a:ea typeface="PingFangSC" panose="020B0400000000000000" pitchFamily="34" charset="-122"/>
            </a:endParaRPr>
          </a:p>
          <a:p>
            <a:pPr marL="285750" indent="-285750">
              <a:buFont typeface="Wingdings" pitchFamily="2" charset="2"/>
              <a:buChar char="ü"/>
            </a:pPr>
            <a:r>
              <a:rPr lang="en-US" altLang="ja-JP" sz="2000" b="1" dirty="0">
                <a:solidFill>
                  <a:srgbClr val="000000"/>
                </a:solidFill>
                <a:latin typeface="PingFangSC" panose="020B0400000000000000" pitchFamily="34" charset="-122"/>
                <a:ea typeface="PingFangSC" panose="020B0400000000000000" pitchFamily="34" charset="-122"/>
              </a:rPr>
              <a:t>Human Machine Interaction(HMI)</a:t>
            </a:r>
          </a:p>
          <a:p>
            <a:pPr marL="285750" indent="-285750">
              <a:buFont typeface="Wingdings" pitchFamily="2" charset="2"/>
              <a:buChar char="ü"/>
            </a:pPr>
            <a:r>
              <a:rPr lang="en-US" altLang="ja-JP" sz="2000" b="1" dirty="0">
                <a:solidFill>
                  <a:srgbClr val="000000"/>
                </a:solidFill>
                <a:latin typeface="PingFangSC" panose="020B0400000000000000" pitchFamily="34" charset="-122"/>
                <a:ea typeface="PingFangSC" panose="020B0400000000000000" pitchFamily="34" charset="-122"/>
              </a:rPr>
              <a:t>Online Education</a:t>
            </a:r>
          </a:p>
          <a:p>
            <a:pPr marL="285750" indent="-285750">
              <a:buFont typeface="Wingdings" pitchFamily="2" charset="2"/>
              <a:buChar char="ü"/>
            </a:pPr>
            <a:r>
              <a:rPr lang="en-US" altLang="ja-JP" sz="2000" b="1" dirty="0">
                <a:solidFill>
                  <a:srgbClr val="000000"/>
                </a:solidFill>
                <a:latin typeface="PingFangSC" panose="020B0400000000000000" pitchFamily="34" charset="-122"/>
                <a:ea typeface="PingFangSC" panose="020B0400000000000000" pitchFamily="34" charset="-122"/>
              </a:rPr>
              <a:t>Virtual Reality</a:t>
            </a:r>
          </a:p>
          <a:p>
            <a:endParaRPr lang="ja-JP" altLang="en-US" b="1">
              <a:solidFill>
                <a:srgbClr val="000000"/>
              </a:solidFill>
              <a:latin typeface="PingFangSC" panose="020B0400000000000000" pitchFamily="34" charset="-122"/>
              <a:ea typeface="PingFangSC" panose="020B0400000000000000" pitchFamily="34" charset="-122"/>
            </a:endParaRPr>
          </a:p>
          <a:p>
            <a:endParaRPr lang="en-US" altLang="ja-JP" dirty="0">
              <a:solidFill>
                <a:srgbClr val="6B6B6B"/>
              </a:solidFill>
              <a:latin typeface="PingFangSC" panose="020B0400000000000000" pitchFamily="34" charset="-122"/>
              <a:ea typeface="PingFangSC" panose="020B0400000000000000" pitchFamily="34" charset="-122"/>
            </a:endParaRPr>
          </a:p>
          <a:p>
            <a:endParaRPr lang="ja-JP" altLang="en-US" b="0" i="0">
              <a:solidFill>
                <a:srgbClr val="6B6B6B"/>
              </a:solidFill>
              <a:effectLst/>
              <a:latin typeface="PingFangSC" panose="020B0400000000000000" pitchFamily="34" charset="-122"/>
              <a:ea typeface="PingFangSC" panose="020B0400000000000000" pitchFamily="34" charset="-122"/>
            </a:endParaRPr>
          </a:p>
        </p:txBody>
      </p:sp>
      <p:sp>
        <p:nvSpPr>
          <p:cNvPr id="5" name="Rectangle 4">
            <a:extLst>
              <a:ext uri="{FF2B5EF4-FFF2-40B4-BE49-F238E27FC236}">
                <a16:creationId xmlns:a16="http://schemas.microsoft.com/office/drawing/2014/main" id="{6F4A8F5D-C168-254F-8A15-B00F90E1D080}"/>
              </a:ext>
            </a:extLst>
          </p:cNvPr>
          <p:cNvSpPr/>
          <p:nvPr/>
        </p:nvSpPr>
        <p:spPr>
          <a:xfrm>
            <a:off x="621526" y="2160192"/>
            <a:ext cx="10205500" cy="1631216"/>
          </a:xfrm>
          <a:prstGeom prst="rect">
            <a:avLst/>
          </a:prstGeom>
        </p:spPr>
        <p:txBody>
          <a:bodyPr wrap="square">
            <a:spAutoFit/>
          </a:bodyPr>
          <a:lstStyle/>
          <a:p>
            <a:r>
              <a:rPr lang="en-US" sz="2000" dirty="0">
                <a:solidFill>
                  <a:srgbClr val="222222"/>
                </a:solidFill>
                <a:latin typeface="Arial" panose="020B0604020202020204" pitchFamily="34" charset="0"/>
              </a:rPr>
              <a:t>    Hand gesture</a:t>
            </a:r>
            <a:r>
              <a:rPr lang="zh-Hans" altLang="en-US" sz="2000" dirty="0">
                <a:solidFill>
                  <a:srgbClr val="222222"/>
                </a:solidFill>
                <a:latin typeface="Arial" panose="020B0604020202020204" pitchFamily="34" charset="0"/>
              </a:rPr>
              <a:t> </a:t>
            </a:r>
            <a:r>
              <a:rPr lang="en-US" altLang="zh-Hans" sz="2000" dirty="0">
                <a:solidFill>
                  <a:srgbClr val="222222"/>
                </a:solidFill>
                <a:latin typeface="Arial" panose="020B0604020202020204" pitchFamily="34" charset="0"/>
              </a:rPr>
              <a:t>is</a:t>
            </a:r>
            <a:r>
              <a:rPr lang="en-US" sz="2000" dirty="0">
                <a:solidFill>
                  <a:srgbClr val="222222"/>
                </a:solidFill>
                <a:latin typeface="Arial" panose="020B0604020202020204" pitchFamily="34" charset="0"/>
              </a:rPr>
              <a:t> not only a way used among people who have difficulty in speaking or hearing, but more and more a new way for interaction with machine and computer. Hand recognition enables humans to communicate with the machine and interact naturally without any mechanical devices. </a:t>
            </a:r>
            <a:endParaRPr lang="en-US" sz="2000" dirty="0"/>
          </a:p>
          <a:p>
            <a:endParaRPr lang="en-US" sz="2000" dirty="0">
              <a:solidFill>
                <a:srgbClr val="222222"/>
              </a:solidFill>
              <a:latin typeface="Arial" panose="020B0604020202020204" pitchFamily="34" charset="0"/>
            </a:endParaRPr>
          </a:p>
        </p:txBody>
      </p:sp>
      <p:pic>
        <p:nvPicPr>
          <p:cNvPr id="6" name="Picture 5">
            <a:extLst>
              <a:ext uri="{FF2B5EF4-FFF2-40B4-BE49-F238E27FC236}">
                <a16:creationId xmlns:a16="http://schemas.microsoft.com/office/drawing/2014/main" id="{E1674FB4-5EA1-9E4A-B555-8DED99E67A08}"/>
              </a:ext>
            </a:extLst>
          </p:cNvPr>
          <p:cNvPicPr>
            <a:picLocks noChangeAspect="1"/>
          </p:cNvPicPr>
          <p:nvPr/>
        </p:nvPicPr>
        <p:blipFill>
          <a:blip r:embed="rId2"/>
          <a:stretch>
            <a:fillRect/>
          </a:stretch>
        </p:blipFill>
        <p:spPr>
          <a:xfrm>
            <a:off x="5498327" y="4072814"/>
            <a:ext cx="2376337" cy="1504222"/>
          </a:xfrm>
          <a:prstGeom prst="rect">
            <a:avLst/>
          </a:prstGeom>
        </p:spPr>
      </p:pic>
      <p:pic>
        <p:nvPicPr>
          <p:cNvPr id="7" name="Picture 6">
            <a:extLst>
              <a:ext uri="{FF2B5EF4-FFF2-40B4-BE49-F238E27FC236}">
                <a16:creationId xmlns:a16="http://schemas.microsoft.com/office/drawing/2014/main" id="{60773EE3-8475-D64E-A5BD-E320616E5B20}"/>
              </a:ext>
            </a:extLst>
          </p:cNvPr>
          <p:cNvPicPr>
            <a:picLocks noChangeAspect="1"/>
          </p:cNvPicPr>
          <p:nvPr/>
        </p:nvPicPr>
        <p:blipFill>
          <a:blip r:embed="rId3"/>
          <a:stretch>
            <a:fillRect/>
          </a:stretch>
        </p:blipFill>
        <p:spPr>
          <a:xfrm>
            <a:off x="8536665" y="4153920"/>
            <a:ext cx="2607530" cy="1342009"/>
          </a:xfrm>
          <a:prstGeom prst="rect">
            <a:avLst/>
          </a:prstGeom>
        </p:spPr>
      </p:pic>
    </p:spTree>
    <p:extLst>
      <p:ext uri="{BB962C8B-B14F-4D97-AF65-F5344CB8AC3E}">
        <p14:creationId xmlns:p14="http://schemas.microsoft.com/office/powerpoint/2010/main" val="2651674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FDAC07-DA42-2345-A873-9D796F432623}"/>
              </a:ext>
            </a:extLst>
          </p:cNvPr>
          <p:cNvSpPr txBox="1"/>
          <p:nvPr/>
        </p:nvSpPr>
        <p:spPr>
          <a:xfrm>
            <a:off x="4186237" y="2037678"/>
            <a:ext cx="7015163" cy="3170099"/>
          </a:xfrm>
          <a:prstGeom prst="rect">
            <a:avLst/>
          </a:prstGeom>
          <a:noFill/>
        </p:spPr>
        <p:txBody>
          <a:bodyPr wrap="square" rtlCol="0">
            <a:spAutoFit/>
          </a:bodyPr>
          <a:lstStyle/>
          <a:p>
            <a:r>
              <a:rPr lang="en-US" altLang="zh-Hans" sz="4000" dirty="0">
                <a:solidFill>
                  <a:schemeClr val="bg1">
                    <a:lumMod val="85000"/>
                  </a:schemeClr>
                </a:solidFill>
              </a:rPr>
              <a:t>0. Background</a:t>
            </a:r>
          </a:p>
          <a:p>
            <a:pPr marL="342900" indent="-342900">
              <a:buAutoNum type="arabicPeriod"/>
            </a:pPr>
            <a:r>
              <a:rPr lang="en-US" altLang="zh-Hans" sz="4000" dirty="0"/>
              <a:t> Previous Work</a:t>
            </a:r>
          </a:p>
          <a:p>
            <a:r>
              <a:rPr lang="en-US" sz="4000" dirty="0">
                <a:solidFill>
                  <a:schemeClr val="bg1">
                    <a:lumMod val="75000"/>
                  </a:schemeClr>
                </a:solidFill>
              </a:rPr>
              <a:t>2. ResNet-50 Model </a:t>
            </a:r>
          </a:p>
          <a:p>
            <a:r>
              <a:rPr lang="en-US" sz="4000" dirty="0">
                <a:solidFill>
                  <a:schemeClr val="bg1">
                    <a:lumMod val="75000"/>
                  </a:schemeClr>
                </a:solidFill>
              </a:rPr>
              <a:t>3. Experiment</a:t>
            </a:r>
          </a:p>
          <a:p>
            <a:r>
              <a:rPr lang="en-US" sz="4000" dirty="0">
                <a:solidFill>
                  <a:schemeClr val="bg1">
                    <a:lumMod val="75000"/>
                  </a:schemeClr>
                </a:solidFill>
              </a:rPr>
              <a:t>4. Future Work</a:t>
            </a:r>
          </a:p>
        </p:txBody>
      </p:sp>
      <p:sp>
        <p:nvSpPr>
          <p:cNvPr id="13" name="Title 1">
            <a:extLst>
              <a:ext uri="{FF2B5EF4-FFF2-40B4-BE49-F238E27FC236}">
                <a16:creationId xmlns:a16="http://schemas.microsoft.com/office/drawing/2014/main" id="{24CF131F-EF44-1548-83FB-622AFBAC62D8}"/>
              </a:ext>
            </a:extLst>
          </p:cNvPr>
          <p:cNvSpPr>
            <a:spLocks noGrp="1"/>
          </p:cNvSpPr>
          <p:nvPr>
            <p:ph type="title"/>
          </p:nvPr>
        </p:nvSpPr>
        <p:spPr>
          <a:xfrm>
            <a:off x="600076" y="787908"/>
            <a:ext cx="3586161" cy="683706"/>
          </a:xfrm>
        </p:spPr>
        <p:txBody>
          <a:bodyPr>
            <a:noAutofit/>
          </a:bodyPr>
          <a:lstStyle/>
          <a:p>
            <a:r>
              <a:rPr lang="en-US" sz="4800" dirty="0"/>
              <a:t>Outline</a:t>
            </a:r>
          </a:p>
        </p:txBody>
      </p:sp>
    </p:spTree>
    <p:extLst>
      <p:ext uri="{BB962C8B-B14F-4D97-AF65-F5344CB8AC3E}">
        <p14:creationId xmlns:p14="http://schemas.microsoft.com/office/powerpoint/2010/main" val="41940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1C701-15B4-064B-91F2-491F8B7D34F8}"/>
              </a:ext>
            </a:extLst>
          </p:cNvPr>
          <p:cNvSpPr/>
          <p:nvPr/>
        </p:nvSpPr>
        <p:spPr>
          <a:xfrm>
            <a:off x="845181" y="1295450"/>
            <a:ext cx="2174081" cy="707886"/>
          </a:xfrm>
          <a:prstGeom prst="rect">
            <a:avLst/>
          </a:prstGeom>
        </p:spPr>
        <p:txBody>
          <a:bodyPr wrap="square">
            <a:spAutoFit/>
          </a:bodyPr>
          <a:lstStyle/>
          <a:p>
            <a:r>
              <a:rPr lang="en-US" sz="4000" dirty="0"/>
              <a:t>Input</a:t>
            </a:r>
          </a:p>
        </p:txBody>
      </p:sp>
      <p:sp>
        <p:nvSpPr>
          <p:cNvPr id="16" name="TextBox 15">
            <a:extLst>
              <a:ext uri="{FF2B5EF4-FFF2-40B4-BE49-F238E27FC236}">
                <a16:creationId xmlns:a16="http://schemas.microsoft.com/office/drawing/2014/main" id="{8D89CD41-C6F1-8A41-8583-468A06D919C3}"/>
              </a:ext>
            </a:extLst>
          </p:cNvPr>
          <p:cNvSpPr txBox="1"/>
          <p:nvPr/>
        </p:nvSpPr>
        <p:spPr>
          <a:xfrm>
            <a:off x="845181" y="4649913"/>
            <a:ext cx="4452028" cy="1631216"/>
          </a:xfrm>
          <a:prstGeom prst="rect">
            <a:avLst/>
          </a:prstGeom>
          <a:noFill/>
        </p:spPr>
        <p:txBody>
          <a:bodyPr wrap="square" rtlCol="0">
            <a:spAutoFit/>
          </a:bodyPr>
          <a:lstStyle/>
          <a:p>
            <a:r>
              <a:rPr lang="en-US" sz="2000" dirty="0"/>
              <a:t>Shape: (6, 1080)</a:t>
            </a:r>
          </a:p>
          <a:p>
            <a:pPr marL="285750" indent="-285750">
              <a:buFont typeface="Courier New" panose="02070309020205020404" pitchFamily="49" charset="0"/>
              <a:buChar char="o"/>
            </a:pPr>
            <a:r>
              <a:rPr lang="en-US" sz="2000" dirty="0">
                <a:latin typeface="Arial" panose="020B0604020202020204" pitchFamily="34" charset="0"/>
              </a:rPr>
              <a:t>6 is output dimension representing numbers from 0 to 5. </a:t>
            </a:r>
          </a:p>
          <a:p>
            <a:pPr marL="285750" indent="-285750">
              <a:buFont typeface="Courier New" panose="02070309020205020404" pitchFamily="49" charset="0"/>
              <a:buChar char="o"/>
            </a:pPr>
            <a:r>
              <a:rPr lang="en-US" sz="2000" dirty="0">
                <a:latin typeface="Arial" panose="020B0604020202020204" pitchFamily="34" charset="0"/>
              </a:rPr>
              <a:t>1080 is sample number.</a:t>
            </a:r>
          </a:p>
          <a:p>
            <a:endParaRPr lang="en-US" sz="2000" dirty="0"/>
          </a:p>
        </p:txBody>
      </p:sp>
      <p:sp>
        <p:nvSpPr>
          <p:cNvPr id="10" name="Rectangle 9">
            <a:extLst>
              <a:ext uri="{FF2B5EF4-FFF2-40B4-BE49-F238E27FC236}">
                <a16:creationId xmlns:a16="http://schemas.microsoft.com/office/drawing/2014/main" id="{229C45C5-21D6-4A48-8547-1B8C818ED5E1}"/>
              </a:ext>
            </a:extLst>
          </p:cNvPr>
          <p:cNvSpPr/>
          <p:nvPr/>
        </p:nvSpPr>
        <p:spPr>
          <a:xfrm>
            <a:off x="845181" y="3942027"/>
            <a:ext cx="2174081" cy="707886"/>
          </a:xfrm>
          <a:prstGeom prst="rect">
            <a:avLst/>
          </a:prstGeom>
        </p:spPr>
        <p:txBody>
          <a:bodyPr wrap="square">
            <a:spAutoFit/>
          </a:bodyPr>
          <a:lstStyle/>
          <a:p>
            <a:r>
              <a:rPr lang="en-US" sz="4000" dirty="0"/>
              <a:t>Output</a:t>
            </a:r>
          </a:p>
        </p:txBody>
      </p:sp>
      <p:sp>
        <p:nvSpPr>
          <p:cNvPr id="8" name="Rectangle 7">
            <a:extLst>
              <a:ext uri="{FF2B5EF4-FFF2-40B4-BE49-F238E27FC236}">
                <a16:creationId xmlns:a16="http://schemas.microsoft.com/office/drawing/2014/main" id="{4B81A0DA-1A4B-404A-B797-00617D27E872}"/>
              </a:ext>
            </a:extLst>
          </p:cNvPr>
          <p:cNvSpPr/>
          <p:nvPr/>
        </p:nvSpPr>
        <p:spPr>
          <a:xfrm>
            <a:off x="756981" y="2032792"/>
            <a:ext cx="4834707" cy="2123658"/>
          </a:xfrm>
          <a:prstGeom prst="rect">
            <a:avLst/>
          </a:prstGeom>
        </p:spPr>
        <p:txBody>
          <a:bodyPr wrap="square">
            <a:spAutoFit/>
          </a:bodyPr>
          <a:lstStyle/>
          <a:p>
            <a:r>
              <a:rPr lang="en-US" sz="2400" dirty="0"/>
              <a:t>Shape:  (12288, 1080)</a:t>
            </a:r>
          </a:p>
          <a:p>
            <a:pPr marL="285750" indent="-285750">
              <a:buFont typeface="Courier New" panose="02070309020205020404" pitchFamily="49" charset="0"/>
              <a:buChar char="o"/>
            </a:pPr>
            <a:r>
              <a:rPr lang="en-US" sz="2400" dirty="0">
                <a:latin typeface="Arial" panose="020B0604020202020204" pitchFamily="34" charset="0"/>
              </a:rPr>
              <a:t> 12,288 equals </a:t>
            </a:r>
            <a:r>
              <a:rPr lang="en-US" sz="2400" dirty="0">
                <a:latin typeface="STIXMathJax_Main"/>
              </a:rPr>
              <a:t>64</a:t>
            </a:r>
            <a:r>
              <a:rPr lang="en-US" sz="2400" dirty="0">
                <a:latin typeface="Arial" panose="020B0604020202020204" pitchFamily="34" charset="0"/>
              </a:rPr>
              <a:t>×64×3, size of one reshaped image vector.</a:t>
            </a:r>
          </a:p>
          <a:p>
            <a:pPr marL="285750" indent="-285750">
              <a:buFont typeface="Courier New" panose="02070309020205020404" pitchFamily="49" charset="0"/>
              <a:buChar char="o"/>
            </a:pPr>
            <a:r>
              <a:rPr lang="en-US" sz="2400" dirty="0">
                <a:latin typeface="Arial" panose="020B0604020202020204" pitchFamily="34" charset="0"/>
              </a:rPr>
              <a:t> 1080 is sample number.</a:t>
            </a:r>
          </a:p>
          <a:p>
            <a:endParaRPr lang="en-US" dirty="0"/>
          </a:p>
          <a:p>
            <a:endParaRPr lang="en-US" dirty="0"/>
          </a:p>
        </p:txBody>
      </p:sp>
      <p:grpSp>
        <p:nvGrpSpPr>
          <p:cNvPr id="30" name="Group 29">
            <a:extLst>
              <a:ext uri="{FF2B5EF4-FFF2-40B4-BE49-F238E27FC236}">
                <a16:creationId xmlns:a16="http://schemas.microsoft.com/office/drawing/2014/main" id="{4A01680C-638D-FE4A-8DCC-209695F0C614}"/>
              </a:ext>
            </a:extLst>
          </p:cNvPr>
          <p:cNvGrpSpPr/>
          <p:nvPr/>
        </p:nvGrpSpPr>
        <p:grpSpPr>
          <a:xfrm>
            <a:off x="5748032" y="876510"/>
            <a:ext cx="6200584" cy="2747287"/>
            <a:chOff x="5701703" y="819882"/>
            <a:chExt cx="6200584" cy="2747287"/>
          </a:xfrm>
        </p:grpSpPr>
        <p:sp>
          <p:nvSpPr>
            <p:cNvPr id="12" name="Rectangle 11">
              <a:extLst>
                <a:ext uri="{FF2B5EF4-FFF2-40B4-BE49-F238E27FC236}">
                  <a16:creationId xmlns:a16="http://schemas.microsoft.com/office/drawing/2014/main" id="{A561BF52-A2B5-9F46-946B-F2C8E28773EB}"/>
                </a:ext>
              </a:extLst>
            </p:cNvPr>
            <p:cNvSpPr/>
            <p:nvPr/>
          </p:nvSpPr>
          <p:spPr>
            <a:xfrm>
              <a:off x="7575929" y="1691574"/>
              <a:ext cx="1101519" cy="10692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70785B-D589-644F-BB41-4FEA20B48C7F}"/>
                </a:ext>
              </a:extLst>
            </p:cNvPr>
            <p:cNvSpPr/>
            <p:nvPr/>
          </p:nvSpPr>
          <p:spPr>
            <a:xfrm>
              <a:off x="7724958" y="1843974"/>
              <a:ext cx="1101519" cy="10692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1B8D1B-3EA0-AB40-910D-CCAF4E3EAA80}"/>
                </a:ext>
              </a:extLst>
            </p:cNvPr>
            <p:cNvSpPr/>
            <p:nvPr/>
          </p:nvSpPr>
          <p:spPr>
            <a:xfrm>
              <a:off x="7873987" y="1996374"/>
              <a:ext cx="1101519" cy="1069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26E716DD-9CF5-3841-8808-01537B510540}"/>
                </a:ext>
              </a:extLst>
            </p:cNvPr>
            <p:cNvSpPr/>
            <p:nvPr/>
          </p:nvSpPr>
          <p:spPr>
            <a:xfrm>
              <a:off x="7070526" y="2260755"/>
              <a:ext cx="375812"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219FE97-91E2-6040-8CCD-FE9493D85596}"/>
                </a:ext>
              </a:extLst>
            </p:cNvPr>
            <p:cNvSpPr/>
            <p:nvPr/>
          </p:nvSpPr>
          <p:spPr>
            <a:xfrm>
              <a:off x="9245683" y="2260755"/>
              <a:ext cx="375812"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F485910-3295-514E-BC96-54EB407F6541}"/>
                </a:ext>
              </a:extLst>
            </p:cNvPr>
            <p:cNvGrpSpPr/>
            <p:nvPr/>
          </p:nvGrpSpPr>
          <p:grpSpPr>
            <a:xfrm>
              <a:off x="9859226" y="819882"/>
              <a:ext cx="636954" cy="2438401"/>
              <a:chOff x="10021206" y="972755"/>
              <a:chExt cx="651362" cy="2438401"/>
            </a:xfrm>
          </p:grpSpPr>
          <p:pic>
            <p:nvPicPr>
              <p:cNvPr id="7" name="Picture 6">
                <a:extLst>
                  <a:ext uri="{FF2B5EF4-FFF2-40B4-BE49-F238E27FC236}">
                    <a16:creationId xmlns:a16="http://schemas.microsoft.com/office/drawing/2014/main" id="{E8A2960C-E149-5149-98FC-541329DC2429}"/>
                  </a:ext>
                </a:extLst>
              </p:cNvPr>
              <p:cNvPicPr>
                <a:picLocks noChangeAspect="1"/>
              </p:cNvPicPr>
              <p:nvPr/>
            </p:nvPicPr>
            <p:blipFill rotWithShape="1">
              <a:blip r:embed="rId2"/>
              <a:srcRect l="76470" t="14428" r="10703" b="2359"/>
              <a:stretch/>
            </p:blipFill>
            <p:spPr>
              <a:xfrm>
                <a:off x="10021206" y="972755"/>
                <a:ext cx="651362" cy="2438401"/>
              </a:xfrm>
              <a:prstGeom prst="rect">
                <a:avLst/>
              </a:prstGeom>
            </p:spPr>
          </p:pic>
          <p:sp>
            <p:nvSpPr>
              <p:cNvPr id="15" name="Rectangle 14">
                <a:extLst>
                  <a:ext uri="{FF2B5EF4-FFF2-40B4-BE49-F238E27FC236}">
                    <a16:creationId xmlns:a16="http://schemas.microsoft.com/office/drawing/2014/main" id="{C33E292F-C509-244C-B207-AC8F01586102}"/>
                  </a:ext>
                </a:extLst>
              </p:cNvPr>
              <p:cNvSpPr/>
              <p:nvPr/>
            </p:nvSpPr>
            <p:spPr>
              <a:xfrm>
                <a:off x="10200409" y="2559100"/>
                <a:ext cx="361872" cy="78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BBFCF32-8C8C-6C44-936B-84163CB1EB29}"/>
                  </a:ext>
                </a:extLst>
              </p:cNvPr>
              <p:cNvSpPr/>
              <p:nvPr/>
            </p:nvSpPr>
            <p:spPr>
              <a:xfrm>
                <a:off x="10200409" y="1745638"/>
                <a:ext cx="348354" cy="76679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FB94FD3-1197-D349-9ECB-ACE073C7C9CA}"/>
                  </a:ext>
                </a:extLst>
              </p:cNvPr>
              <p:cNvSpPr/>
              <p:nvPr/>
            </p:nvSpPr>
            <p:spPr>
              <a:xfrm>
                <a:off x="10173373" y="972755"/>
                <a:ext cx="375390" cy="72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23" name="TextBox 22">
              <a:extLst>
                <a:ext uri="{FF2B5EF4-FFF2-40B4-BE49-F238E27FC236}">
                  <a16:creationId xmlns:a16="http://schemas.microsoft.com/office/drawing/2014/main" id="{1F77CF24-33BB-5143-8265-D6BD64A32542}"/>
                </a:ext>
              </a:extLst>
            </p:cNvPr>
            <p:cNvSpPr txBox="1"/>
            <p:nvPr/>
          </p:nvSpPr>
          <p:spPr>
            <a:xfrm>
              <a:off x="6534468" y="3178930"/>
              <a:ext cx="2906312" cy="369332"/>
            </a:xfrm>
            <a:prstGeom prst="rect">
              <a:avLst/>
            </a:prstGeom>
            <a:noFill/>
          </p:spPr>
          <p:txBody>
            <a:bodyPr wrap="square" rtlCol="0">
              <a:spAutoFit/>
            </a:bodyPr>
            <a:lstStyle/>
            <a:p>
              <a:r>
                <a:rPr lang="en-US" dirty="0"/>
                <a:t>Original vector: (64, 64, 3)</a:t>
              </a:r>
            </a:p>
          </p:txBody>
        </p:sp>
        <p:sp>
          <p:nvSpPr>
            <p:cNvPr id="25" name="TextBox 24">
              <a:extLst>
                <a:ext uri="{FF2B5EF4-FFF2-40B4-BE49-F238E27FC236}">
                  <a16:creationId xmlns:a16="http://schemas.microsoft.com/office/drawing/2014/main" id="{F18ABCB1-EB01-654B-99CB-96B953A630FF}"/>
                </a:ext>
              </a:extLst>
            </p:cNvPr>
            <p:cNvSpPr txBox="1"/>
            <p:nvPr/>
          </p:nvSpPr>
          <p:spPr>
            <a:xfrm>
              <a:off x="9165967" y="3197837"/>
              <a:ext cx="2736320" cy="369332"/>
            </a:xfrm>
            <a:prstGeom prst="rect">
              <a:avLst/>
            </a:prstGeom>
            <a:noFill/>
          </p:spPr>
          <p:txBody>
            <a:bodyPr wrap="square" rtlCol="0">
              <a:spAutoFit/>
            </a:bodyPr>
            <a:lstStyle/>
            <a:p>
              <a:r>
                <a:rPr lang="en-US" dirty="0"/>
                <a:t>Reshaped vector: (12288,1)</a:t>
              </a:r>
            </a:p>
          </p:txBody>
        </p:sp>
        <p:pic>
          <p:nvPicPr>
            <p:cNvPr id="29" name="Picture 28">
              <a:extLst>
                <a:ext uri="{FF2B5EF4-FFF2-40B4-BE49-F238E27FC236}">
                  <a16:creationId xmlns:a16="http://schemas.microsoft.com/office/drawing/2014/main" id="{A3F7C5AA-7D84-5845-87C8-6C0C6D5EBDA0}"/>
                </a:ext>
              </a:extLst>
            </p:cNvPr>
            <p:cNvPicPr>
              <a:picLocks noChangeAspect="1"/>
            </p:cNvPicPr>
            <p:nvPr/>
          </p:nvPicPr>
          <p:blipFill rotWithShape="1">
            <a:blip r:embed="rId3"/>
            <a:srcRect l="34624" r="34206" b="68841"/>
            <a:stretch/>
          </p:blipFill>
          <p:spPr>
            <a:xfrm>
              <a:off x="5701703" y="1691574"/>
              <a:ext cx="1341131" cy="1317014"/>
            </a:xfrm>
            <a:prstGeom prst="rect">
              <a:avLst/>
            </a:prstGeom>
          </p:spPr>
        </p:pic>
      </p:grpSp>
      <p:grpSp>
        <p:nvGrpSpPr>
          <p:cNvPr id="33" name="Group 32">
            <a:extLst>
              <a:ext uri="{FF2B5EF4-FFF2-40B4-BE49-F238E27FC236}">
                <a16:creationId xmlns:a16="http://schemas.microsoft.com/office/drawing/2014/main" id="{44B06C05-CEA6-8B46-B2BC-849E17765F44}"/>
              </a:ext>
            </a:extLst>
          </p:cNvPr>
          <p:cNvGrpSpPr/>
          <p:nvPr/>
        </p:nvGrpSpPr>
        <p:grpSpPr>
          <a:xfrm>
            <a:off x="6007683" y="4192833"/>
            <a:ext cx="3014152" cy="1768038"/>
            <a:chOff x="6458013" y="4158179"/>
            <a:chExt cx="3014152" cy="1768038"/>
          </a:xfrm>
        </p:grpSpPr>
        <p:pic>
          <p:nvPicPr>
            <p:cNvPr id="6" name="Picture 5">
              <a:extLst>
                <a:ext uri="{FF2B5EF4-FFF2-40B4-BE49-F238E27FC236}">
                  <a16:creationId xmlns:a16="http://schemas.microsoft.com/office/drawing/2014/main" id="{4514EDD6-7F1F-C541-BD5C-F61354A6A1B4}"/>
                </a:ext>
              </a:extLst>
            </p:cNvPr>
            <p:cNvPicPr>
              <a:picLocks noChangeAspect="1"/>
            </p:cNvPicPr>
            <p:nvPr/>
          </p:nvPicPr>
          <p:blipFill rotWithShape="1">
            <a:blip r:embed="rId4"/>
            <a:srcRect l="17451" t="33413" r="67123"/>
            <a:stretch/>
          </p:blipFill>
          <p:spPr>
            <a:xfrm>
              <a:off x="8677448" y="4158179"/>
              <a:ext cx="794717" cy="1768038"/>
            </a:xfrm>
            <a:prstGeom prst="rect">
              <a:avLst/>
            </a:prstGeom>
          </p:spPr>
        </p:pic>
        <p:pic>
          <p:nvPicPr>
            <p:cNvPr id="31" name="Picture 30">
              <a:extLst>
                <a:ext uri="{FF2B5EF4-FFF2-40B4-BE49-F238E27FC236}">
                  <a16:creationId xmlns:a16="http://schemas.microsoft.com/office/drawing/2014/main" id="{3E9A646A-A5C5-6F42-B2D5-02AE93D28A7F}"/>
                </a:ext>
              </a:extLst>
            </p:cNvPr>
            <p:cNvPicPr>
              <a:picLocks noChangeAspect="1"/>
            </p:cNvPicPr>
            <p:nvPr/>
          </p:nvPicPr>
          <p:blipFill rotWithShape="1">
            <a:blip r:embed="rId3"/>
            <a:srcRect l="34624" r="34206" b="68841"/>
            <a:stretch/>
          </p:blipFill>
          <p:spPr>
            <a:xfrm>
              <a:off x="6458013" y="4428006"/>
              <a:ext cx="1341131" cy="1317014"/>
            </a:xfrm>
            <a:prstGeom prst="rect">
              <a:avLst/>
            </a:prstGeom>
          </p:spPr>
        </p:pic>
        <p:sp>
          <p:nvSpPr>
            <p:cNvPr id="32" name="Right Arrow 31">
              <a:extLst>
                <a:ext uri="{FF2B5EF4-FFF2-40B4-BE49-F238E27FC236}">
                  <a16:creationId xmlns:a16="http://schemas.microsoft.com/office/drawing/2014/main" id="{4C0CED6B-01CA-4A4E-9970-D3C594F27888}"/>
                </a:ext>
              </a:extLst>
            </p:cNvPr>
            <p:cNvSpPr/>
            <p:nvPr/>
          </p:nvSpPr>
          <p:spPr>
            <a:xfrm>
              <a:off x="7938782" y="4929809"/>
              <a:ext cx="589138" cy="203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7FA4A799-2202-EE4C-855C-51A112F9CD13}"/>
              </a:ext>
            </a:extLst>
          </p:cNvPr>
          <p:cNvSpPr/>
          <p:nvPr/>
        </p:nvSpPr>
        <p:spPr>
          <a:xfrm>
            <a:off x="3019262" y="218912"/>
            <a:ext cx="3312657" cy="923330"/>
          </a:xfrm>
          <a:prstGeom prst="rect">
            <a:avLst/>
          </a:prstGeom>
        </p:spPr>
        <p:txBody>
          <a:bodyPr wrap="square">
            <a:spAutoFit/>
          </a:bodyPr>
          <a:lstStyle/>
          <a:p>
            <a:r>
              <a:rPr lang="en-US" sz="5400" dirty="0"/>
              <a:t>Dataset</a:t>
            </a:r>
          </a:p>
        </p:txBody>
      </p:sp>
    </p:spTree>
    <p:extLst>
      <p:ext uri="{BB962C8B-B14F-4D97-AF65-F5344CB8AC3E}">
        <p14:creationId xmlns:p14="http://schemas.microsoft.com/office/powerpoint/2010/main" val="223492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8484-46CF-FA40-A758-A16DDBBB925D}"/>
              </a:ext>
            </a:extLst>
          </p:cNvPr>
          <p:cNvSpPr>
            <a:spLocks noGrp="1"/>
          </p:cNvSpPr>
          <p:nvPr>
            <p:ph type="title"/>
          </p:nvPr>
        </p:nvSpPr>
        <p:spPr>
          <a:xfrm>
            <a:off x="1221184" y="73098"/>
            <a:ext cx="6982400" cy="855743"/>
          </a:xfrm>
        </p:spPr>
        <p:txBody>
          <a:bodyPr>
            <a:normAutofit fontScale="90000"/>
          </a:bodyPr>
          <a:lstStyle/>
          <a:p>
            <a:r>
              <a:rPr lang="en-US" dirty="0"/>
              <a:t>Neural network </a:t>
            </a:r>
            <a:r>
              <a:rPr lang="en-US" altLang="zh-Hans" dirty="0"/>
              <a:t>based</a:t>
            </a:r>
            <a:r>
              <a:rPr lang="zh-Hans" altLang="en-US" dirty="0"/>
              <a:t> </a:t>
            </a:r>
            <a:r>
              <a:rPr lang="en-US" altLang="zh-Hans" dirty="0"/>
              <a:t>method</a:t>
            </a:r>
            <a:endParaRPr lang="en-US" dirty="0"/>
          </a:p>
        </p:txBody>
      </p:sp>
      <p:sp>
        <p:nvSpPr>
          <p:cNvPr id="4" name="Rectangle 3">
            <a:extLst>
              <a:ext uri="{FF2B5EF4-FFF2-40B4-BE49-F238E27FC236}">
                <a16:creationId xmlns:a16="http://schemas.microsoft.com/office/drawing/2014/main" id="{2FE8C741-BC12-974C-A7A4-2AC67617A7AD}"/>
              </a:ext>
            </a:extLst>
          </p:cNvPr>
          <p:cNvSpPr/>
          <p:nvPr/>
        </p:nvSpPr>
        <p:spPr>
          <a:xfrm>
            <a:off x="286727" y="3513920"/>
            <a:ext cx="8851313" cy="3108543"/>
          </a:xfrm>
          <a:prstGeom prst="rect">
            <a:avLst/>
          </a:prstGeom>
        </p:spPr>
        <p:txBody>
          <a:bodyPr wrap="square">
            <a:spAutoFit/>
          </a:bodyPr>
          <a:lstStyle/>
          <a:p>
            <a:endParaRPr lang="en-US" sz="2800" dirty="0"/>
          </a:p>
          <a:p>
            <a:pPr marL="342900" indent="-342900">
              <a:buAutoNum type="arabicPeriod"/>
            </a:pPr>
            <a:r>
              <a:rPr lang="en-US" sz="2400" dirty="0"/>
              <a:t>Define the neural network structure.</a:t>
            </a:r>
          </a:p>
          <a:p>
            <a:pPr marL="342900" indent="-342900">
              <a:buAutoNum type="arabicPeriod"/>
            </a:pPr>
            <a:r>
              <a:rPr lang="en-US" sz="2400" dirty="0"/>
              <a:t>Initialize the model's parameters </a:t>
            </a:r>
          </a:p>
          <a:p>
            <a:pPr marL="342900" indent="-342900">
              <a:buAutoNum type="arabicPeriod"/>
            </a:pPr>
            <a:r>
              <a:rPr lang="en-US" sz="2400" dirty="0"/>
              <a:t>Loop:</a:t>
            </a:r>
          </a:p>
          <a:p>
            <a:r>
              <a:rPr lang="en-US" sz="2400" dirty="0"/>
              <a:t>	 - Implement forward propagation </a:t>
            </a:r>
          </a:p>
          <a:p>
            <a:r>
              <a:rPr lang="en-US" sz="2400" dirty="0"/>
              <a:t>	 - Compute loss </a:t>
            </a:r>
          </a:p>
          <a:p>
            <a:r>
              <a:rPr lang="en-US" sz="2400" dirty="0"/>
              <a:t>	 - Implement backward propagation to get the gradients </a:t>
            </a:r>
          </a:p>
          <a:p>
            <a:r>
              <a:rPr lang="en-US" sz="2400" dirty="0"/>
              <a:t>	 - Update parameters (gradient descent)</a:t>
            </a:r>
          </a:p>
        </p:txBody>
      </p:sp>
      <p:grpSp>
        <p:nvGrpSpPr>
          <p:cNvPr id="122" name="Group 121">
            <a:extLst>
              <a:ext uri="{FF2B5EF4-FFF2-40B4-BE49-F238E27FC236}">
                <a16:creationId xmlns:a16="http://schemas.microsoft.com/office/drawing/2014/main" id="{73A1A0B4-4763-8B48-9575-41FFC420275B}"/>
              </a:ext>
            </a:extLst>
          </p:cNvPr>
          <p:cNvGrpSpPr/>
          <p:nvPr/>
        </p:nvGrpSpPr>
        <p:grpSpPr>
          <a:xfrm>
            <a:off x="5148280" y="991300"/>
            <a:ext cx="6783471" cy="4787394"/>
            <a:chOff x="5453081" y="1048584"/>
            <a:chExt cx="6783471" cy="4787394"/>
          </a:xfrm>
        </p:grpSpPr>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D15D93CC-8039-324E-B21E-1029BC8834C7}"/>
                    </a:ext>
                  </a:extLst>
                </p:cNvPr>
                <p:cNvSpPr/>
                <p:nvPr/>
              </p:nvSpPr>
              <p:spPr>
                <a:xfrm>
                  <a:off x="10931708" y="1805423"/>
                  <a:ext cx="1304844" cy="1636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0.12</m:t>
                                  </m:r>
                                </m:e>
                              </m:mr>
                              <m:mr>
                                <m:e>
                                  <m:r>
                                    <a:rPr lang="en-US" i="0">
                                      <a:latin typeface="Cambria Math" panose="02040503050406030204" pitchFamily="18" charset="0"/>
                                    </a:rPr>
                                    <m:t>0.73</m:t>
                                  </m:r>
                                </m:e>
                              </m:mr>
                              <m:mr>
                                <m:e>
                                  <m:r>
                                    <a:rPr lang="en-US" i="0">
                                      <a:latin typeface="Cambria Math" panose="02040503050406030204" pitchFamily="18" charset="0"/>
                                    </a:rPr>
                                    <m:t>0.36</m:t>
                                  </m:r>
                                </m:e>
                              </m:mr>
                              <m:mr>
                                <m:e>
                                  <m:r>
                                    <a:rPr lang="en-US" i="0">
                                      <a:latin typeface="Cambria Math" panose="02040503050406030204" pitchFamily="18" charset="0"/>
                                    </a:rPr>
                                    <m:t>0.23</m:t>
                                  </m:r>
                                </m:e>
                              </m:mr>
                              <m:mr>
                                <m:e>
                                  <m:r>
                                    <a:rPr lang="en-US" i="0">
                                      <a:latin typeface="Cambria Math" panose="02040503050406030204" pitchFamily="18" charset="0"/>
                                    </a:rPr>
                                    <m:t>0.18</m:t>
                                  </m:r>
                                </m:e>
                              </m:mr>
                              <m:mr>
                                <m:e>
                                  <m:r>
                                    <a:rPr lang="en-US" i="0">
                                      <a:latin typeface="Cambria Math" panose="02040503050406030204" pitchFamily="18" charset="0"/>
                                    </a:rPr>
                                    <m:t>0.02</m:t>
                                  </m:r>
                                </m:e>
                              </m:mr>
                            </m:m>
                          </m:e>
                        </m:d>
                        <m:r>
                          <a:rPr lang="en-US" i="0">
                            <a:latin typeface="Cambria Math" panose="02040503050406030204" pitchFamily="18" charset="0"/>
                          </a:rPr>
                          <m:t>  </m:t>
                        </m:r>
                      </m:oMath>
                    </m:oMathPara>
                  </a14:m>
                  <a:endParaRPr lang="en-US" dirty="0"/>
                </a:p>
              </p:txBody>
            </p:sp>
          </mc:Choice>
          <mc:Fallback xmlns="">
            <p:sp>
              <p:nvSpPr>
                <p:cNvPr id="109" name="Rectangle 108">
                  <a:extLst>
                    <a:ext uri="{FF2B5EF4-FFF2-40B4-BE49-F238E27FC236}">
                      <a16:creationId xmlns:a16="http://schemas.microsoft.com/office/drawing/2014/main" id="{D15D93CC-8039-324E-B21E-1029BC8834C7}"/>
                    </a:ext>
                  </a:extLst>
                </p:cNvPr>
                <p:cNvSpPr>
                  <a:spLocks noRot="1" noChangeAspect="1" noMove="1" noResize="1" noEditPoints="1" noAdjustHandles="1" noChangeArrowheads="1" noChangeShapeType="1" noTextEdit="1"/>
                </p:cNvSpPr>
                <p:nvPr/>
              </p:nvSpPr>
              <p:spPr>
                <a:xfrm>
                  <a:off x="10931708" y="1805423"/>
                  <a:ext cx="1304844" cy="1636858"/>
                </a:xfrm>
                <a:prstGeom prst="rect">
                  <a:avLst/>
                </a:prstGeom>
                <a:blipFill>
                  <a:blip r:embed="rId2"/>
                  <a:stretch>
                    <a:fillRect b="-1538"/>
                  </a:stretch>
                </a:blipFill>
              </p:spPr>
              <p:txBody>
                <a:bodyPr/>
                <a:lstStyle/>
                <a:p>
                  <a:r>
                    <a:rPr lang="en-US">
                      <a:noFill/>
                    </a:rPr>
                    <a:t> </a:t>
                  </a:r>
                </a:p>
              </p:txBody>
            </p:sp>
          </mc:Fallback>
        </mc:AlternateContent>
        <p:grpSp>
          <p:nvGrpSpPr>
            <p:cNvPr id="121" name="Group 120">
              <a:extLst>
                <a:ext uri="{FF2B5EF4-FFF2-40B4-BE49-F238E27FC236}">
                  <a16:creationId xmlns:a16="http://schemas.microsoft.com/office/drawing/2014/main" id="{BEAF112E-E2D6-4A4A-8CB9-353A762961FA}"/>
                </a:ext>
              </a:extLst>
            </p:cNvPr>
            <p:cNvGrpSpPr/>
            <p:nvPr/>
          </p:nvGrpSpPr>
          <p:grpSpPr>
            <a:xfrm>
              <a:off x="5453081" y="1048584"/>
              <a:ext cx="6486705" cy="4787394"/>
              <a:chOff x="5386820" y="1005885"/>
              <a:chExt cx="6486705" cy="4787394"/>
            </a:xfrm>
          </p:grpSpPr>
          <p:grpSp>
            <p:nvGrpSpPr>
              <p:cNvPr id="104" name="Group 103">
                <a:extLst>
                  <a:ext uri="{FF2B5EF4-FFF2-40B4-BE49-F238E27FC236}">
                    <a16:creationId xmlns:a16="http://schemas.microsoft.com/office/drawing/2014/main" id="{5957D662-4357-7B48-B874-877AADBA4D4A}"/>
                  </a:ext>
                </a:extLst>
              </p:cNvPr>
              <p:cNvGrpSpPr/>
              <p:nvPr/>
            </p:nvGrpSpPr>
            <p:grpSpPr>
              <a:xfrm>
                <a:off x="5386820" y="1005885"/>
                <a:ext cx="5516215" cy="4787394"/>
                <a:chOff x="6765046" y="1005885"/>
                <a:chExt cx="5516215" cy="4787394"/>
              </a:xfrm>
            </p:grpSpPr>
            <p:grpSp>
              <p:nvGrpSpPr>
                <p:cNvPr id="93" name="Group 92">
                  <a:extLst>
                    <a:ext uri="{FF2B5EF4-FFF2-40B4-BE49-F238E27FC236}">
                      <a16:creationId xmlns:a16="http://schemas.microsoft.com/office/drawing/2014/main" id="{7012D5CE-36A7-3746-9F6C-EC36B62ADED8}"/>
                    </a:ext>
                  </a:extLst>
                </p:cNvPr>
                <p:cNvGrpSpPr/>
                <p:nvPr/>
              </p:nvGrpSpPr>
              <p:grpSpPr>
                <a:xfrm>
                  <a:off x="10746838" y="3783911"/>
                  <a:ext cx="1534423" cy="906993"/>
                  <a:chOff x="10600372" y="3770675"/>
                  <a:chExt cx="1534423" cy="906993"/>
                </a:xfrm>
              </p:grpSpPr>
              <p:sp>
                <p:nvSpPr>
                  <p:cNvPr id="89" name="TextBox 88">
                    <a:extLst>
                      <a:ext uri="{FF2B5EF4-FFF2-40B4-BE49-F238E27FC236}">
                        <a16:creationId xmlns:a16="http://schemas.microsoft.com/office/drawing/2014/main" id="{8B5A851E-832E-BB4F-8BCA-703514B966BD}"/>
                      </a:ext>
                    </a:extLst>
                  </p:cNvPr>
                  <p:cNvSpPr txBox="1"/>
                  <p:nvPr/>
                </p:nvSpPr>
                <p:spPr>
                  <a:xfrm>
                    <a:off x="11292873" y="4051730"/>
                    <a:ext cx="841922" cy="246221"/>
                  </a:xfrm>
                  <a:prstGeom prst="rect">
                    <a:avLst/>
                  </a:prstGeom>
                  <a:noFill/>
                </p:spPr>
                <p:txBody>
                  <a:bodyPr wrap="square" rtlCol="0">
                    <a:spAutoFit/>
                  </a:bodyPr>
                  <a:lstStyle/>
                  <a:p>
                    <a:r>
                      <a:rPr lang="en-US" sz="1000" dirty="0" err="1"/>
                      <a:t>Sigmax</a:t>
                    </a:r>
                    <a:endParaRPr lang="en-US" sz="1000" dirty="0"/>
                  </a:p>
                </p:txBody>
              </p:sp>
              <p:grpSp>
                <p:nvGrpSpPr>
                  <p:cNvPr id="92" name="Group 91">
                    <a:extLst>
                      <a:ext uri="{FF2B5EF4-FFF2-40B4-BE49-F238E27FC236}">
                        <a16:creationId xmlns:a16="http://schemas.microsoft.com/office/drawing/2014/main" id="{654876E8-2D51-6C4D-8E78-6ADE1DBB0A1A}"/>
                      </a:ext>
                    </a:extLst>
                  </p:cNvPr>
                  <p:cNvGrpSpPr/>
                  <p:nvPr/>
                </p:nvGrpSpPr>
                <p:grpSpPr>
                  <a:xfrm>
                    <a:off x="10600372" y="3770675"/>
                    <a:ext cx="1191137" cy="906993"/>
                    <a:chOff x="10597542" y="3760385"/>
                    <a:chExt cx="1191137" cy="906993"/>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5429A65-F1FC-9D47-A5B4-381B8DBBD3F2}"/>
                            </a:ext>
                          </a:extLst>
                        </p:cNvPr>
                        <p:cNvSpPr txBox="1"/>
                        <p:nvPr/>
                      </p:nvSpPr>
                      <p:spPr>
                        <a:xfrm>
                          <a:off x="10597542" y="3999422"/>
                          <a:ext cx="9409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𝑊𝑥</m:t>
                                </m:r>
                                <m:r>
                                  <a:rPr lang="en-US" sz="1400" i="1">
                                    <a:latin typeface="Cambria Math" panose="02040503050406030204" pitchFamily="18" charset="0"/>
                                  </a:rPr>
                                  <m:t>+</m:t>
                                </m:r>
                                <m:r>
                                  <a:rPr lang="en-US" sz="1400" i="1">
                                    <a:latin typeface="Cambria Math" panose="02040503050406030204" pitchFamily="18" charset="0"/>
                                  </a:rPr>
                                  <m:t>𝑏</m:t>
                                </m:r>
                              </m:oMath>
                            </m:oMathPara>
                          </a14:m>
                          <a:endParaRPr lang="en-US" sz="1400" dirty="0"/>
                        </a:p>
                        <a:p>
                          <a:endParaRPr lang="en-US" dirty="0"/>
                        </a:p>
                      </p:txBody>
                    </p:sp>
                  </mc:Choice>
                  <mc:Fallback xmlns="">
                    <p:sp>
                      <p:nvSpPr>
                        <p:cNvPr id="88" name="TextBox 87">
                          <a:extLst>
                            <a:ext uri="{FF2B5EF4-FFF2-40B4-BE49-F238E27FC236}">
                              <a16:creationId xmlns:a16="http://schemas.microsoft.com/office/drawing/2014/main" id="{45429A65-F1FC-9D47-A5B4-381B8DBBD3F2}"/>
                            </a:ext>
                          </a:extLst>
                        </p:cNvPr>
                        <p:cNvSpPr txBox="1">
                          <a:spLocks noRot="1" noChangeAspect="1" noMove="1" noResize="1" noEditPoints="1" noAdjustHandles="1" noChangeArrowheads="1" noChangeShapeType="1" noTextEdit="1"/>
                        </p:cNvSpPr>
                        <p:nvPr/>
                      </p:nvSpPr>
                      <p:spPr>
                        <a:xfrm>
                          <a:off x="10597542" y="3999422"/>
                          <a:ext cx="940905" cy="584775"/>
                        </a:xfrm>
                        <a:prstGeom prst="rect">
                          <a:avLst/>
                        </a:prstGeom>
                        <a:blipFill>
                          <a:blip r:embed="rId3"/>
                          <a:stretch>
                            <a:fillRect/>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1A84BD81-A8FF-A144-85DC-C8F65FB6719E}"/>
                        </a:ext>
                      </a:extLst>
                    </p:cNvPr>
                    <p:cNvGrpSpPr/>
                    <p:nvPr/>
                  </p:nvGrpSpPr>
                  <p:grpSpPr>
                    <a:xfrm>
                      <a:off x="10744893" y="3760385"/>
                      <a:ext cx="1043786" cy="906993"/>
                      <a:chOff x="10714075" y="3733026"/>
                      <a:chExt cx="1043786" cy="906993"/>
                    </a:xfrm>
                  </p:grpSpPr>
                  <p:sp>
                    <p:nvSpPr>
                      <p:cNvPr id="87" name="Oval 86">
                        <a:extLst>
                          <a:ext uri="{FF2B5EF4-FFF2-40B4-BE49-F238E27FC236}">
                            <a16:creationId xmlns:a16="http://schemas.microsoft.com/office/drawing/2014/main" id="{062265A2-184E-A145-85E7-6C7F17EEDC73}"/>
                          </a:ext>
                        </a:extLst>
                      </p:cNvPr>
                      <p:cNvSpPr/>
                      <p:nvPr/>
                    </p:nvSpPr>
                    <p:spPr>
                      <a:xfrm>
                        <a:off x="10714075" y="3733026"/>
                        <a:ext cx="1043786" cy="8983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89">
                        <a:extLst>
                          <a:ext uri="{FF2B5EF4-FFF2-40B4-BE49-F238E27FC236}">
                            <a16:creationId xmlns:a16="http://schemas.microsoft.com/office/drawing/2014/main" id="{AA1F29C6-F899-F64D-8A92-D2FEBE5EF622}"/>
                          </a:ext>
                        </a:extLst>
                      </p:cNvPr>
                      <p:cNvCxnSpPr>
                        <a:cxnSpLocks/>
                      </p:cNvCxnSpPr>
                      <p:nvPr/>
                    </p:nvCxnSpPr>
                    <p:spPr>
                      <a:xfrm>
                        <a:off x="11360578" y="3798384"/>
                        <a:ext cx="0" cy="841635"/>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03" name="Group 102">
                  <a:extLst>
                    <a:ext uri="{FF2B5EF4-FFF2-40B4-BE49-F238E27FC236}">
                      <a16:creationId xmlns:a16="http://schemas.microsoft.com/office/drawing/2014/main" id="{68545040-2499-864B-9AA6-5B19F6056763}"/>
                    </a:ext>
                  </a:extLst>
                </p:cNvPr>
                <p:cNvGrpSpPr/>
                <p:nvPr/>
              </p:nvGrpSpPr>
              <p:grpSpPr>
                <a:xfrm>
                  <a:off x="6765046" y="1005885"/>
                  <a:ext cx="4132115" cy="4787394"/>
                  <a:chOff x="6819726" y="992633"/>
                  <a:chExt cx="4132115" cy="4787394"/>
                </a:xfrm>
              </p:grpSpPr>
              <p:grpSp>
                <p:nvGrpSpPr>
                  <p:cNvPr id="86" name="Group 85">
                    <a:extLst>
                      <a:ext uri="{FF2B5EF4-FFF2-40B4-BE49-F238E27FC236}">
                        <a16:creationId xmlns:a16="http://schemas.microsoft.com/office/drawing/2014/main" id="{C0435208-E1F5-B749-B18B-722472F8593D}"/>
                      </a:ext>
                    </a:extLst>
                  </p:cNvPr>
                  <p:cNvGrpSpPr/>
                  <p:nvPr/>
                </p:nvGrpSpPr>
                <p:grpSpPr>
                  <a:xfrm>
                    <a:off x="6819726" y="992633"/>
                    <a:ext cx="3559407" cy="4787394"/>
                    <a:chOff x="7416773" y="1067776"/>
                    <a:chExt cx="3559407" cy="4787394"/>
                  </a:xfrm>
                </p:grpSpPr>
                <p:grpSp>
                  <p:nvGrpSpPr>
                    <p:cNvPr id="41" name="Group 40">
                      <a:extLst>
                        <a:ext uri="{FF2B5EF4-FFF2-40B4-BE49-F238E27FC236}">
                          <a16:creationId xmlns:a16="http://schemas.microsoft.com/office/drawing/2014/main" id="{BDC73129-A7FB-6444-95B6-84DB18494BB8}"/>
                        </a:ext>
                      </a:extLst>
                    </p:cNvPr>
                    <p:cNvGrpSpPr/>
                    <p:nvPr/>
                  </p:nvGrpSpPr>
                  <p:grpSpPr>
                    <a:xfrm>
                      <a:off x="7732499" y="2865894"/>
                      <a:ext cx="2594283" cy="2989276"/>
                      <a:chOff x="8468113" y="875742"/>
                      <a:chExt cx="2594283" cy="2989276"/>
                    </a:xfrm>
                  </p:grpSpPr>
                  <p:sp>
                    <p:nvSpPr>
                      <p:cNvPr id="15" name="Oval 14">
                        <a:extLst>
                          <a:ext uri="{FF2B5EF4-FFF2-40B4-BE49-F238E27FC236}">
                            <a16:creationId xmlns:a16="http://schemas.microsoft.com/office/drawing/2014/main" id="{C8E8C4BD-6498-9840-8C83-844A76D3C43B}"/>
                          </a:ext>
                        </a:extLst>
                      </p:cNvPr>
                      <p:cNvSpPr/>
                      <p:nvPr/>
                    </p:nvSpPr>
                    <p:spPr>
                      <a:xfrm>
                        <a:off x="8536330" y="875742"/>
                        <a:ext cx="404195" cy="4392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3B47A7A-D332-4445-A4E2-80B113B99481}"/>
                          </a:ext>
                        </a:extLst>
                      </p:cNvPr>
                      <p:cNvSpPr/>
                      <p:nvPr/>
                    </p:nvSpPr>
                    <p:spPr>
                      <a:xfrm>
                        <a:off x="8536330" y="2013567"/>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9BAB9CA-8B12-EF44-9DA7-6867C2ED3316}"/>
                          </a:ext>
                        </a:extLst>
                      </p:cNvPr>
                      <p:cNvSpPr/>
                      <p:nvPr/>
                    </p:nvSpPr>
                    <p:spPr>
                      <a:xfrm>
                        <a:off x="8536330" y="1428243"/>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19712A5-AE88-BC43-8266-A280718DFB2A}"/>
                          </a:ext>
                        </a:extLst>
                      </p:cNvPr>
                      <p:cNvSpPr/>
                      <p:nvPr/>
                    </p:nvSpPr>
                    <p:spPr>
                      <a:xfrm>
                        <a:off x="8536330" y="3446386"/>
                        <a:ext cx="404195" cy="4186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768CE01-71EE-1847-8D7A-81D0CD8048E0}"/>
                          </a:ext>
                        </a:extLst>
                      </p:cNvPr>
                      <p:cNvSpPr/>
                      <p:nvPr/>
                    </p:nvSpPr>
                    <p:spPr>
                      <a:xfrm>
                        <a:off x="8536331" y="2897135"/>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7881235-18A4-3E4B-B170-EB6D916A120E}"/>
                          </a:ext>
                        </a:extLst>
                      </p:cNvPr>
                      <p:cNvSpPr txBox="1"/>
                      <p:nvPr/>
                    </p:nvSpPr>
                    <p:spPr>
                      <a:xfrm>
                        <a:off x="8571394" y="2562818"/>
                        <a:ext cx="477823" cy="369332"/>
                      </a:xfrm>
                      <a:prstGeom prst="rect">
                        <a:avLst/>
                      </a:prstGeom>
                      <a:noFill/>
                    </p:spPr>
                    <p:txBody>
                      <a:bodyPr vert="wordArtVert" wrap="square" rtlCol="0">
                        <a:spAutoFit/>
                      </a:bodyPr>
                      <a:lstStyle/>
                      <a:p>
                        <a:r>
                          <a:rPr lang="en-US" dirty="0"/>
                          <a:t>…</a:t>
                        </a:r>
                      </a:p>
                    </p:txBody>
                  </p:sp>
                  <p:sp>
                    <p:nvSpPr>
                      <p:cNvPr id="24" name="TextBox 23">
                        <a:extLst>
                          <a:ext uri="{FF2B5EF4-FFF2-40B4-BE49-F238E27FC236}">
                            <a16:creationId xmlns:a16="http://schemas.microsoft.com/office/drawing/2014/main" id="{9B7CD97C-7046-9B45-87E6-A9E87A346E68}"/>
                          </a:ext>
                        </a:extLst>
                      </p:cNvPr>
                      <p:cNvSpPr txBox="1"/>
                      <p:nvPr/>
                    </p:nvSpPr>
                    <p:spPr>
                      <a:xfrm>
                        <a:off x="9106172" y="2128964"/>
                        <a:ext cx="477823" cy="369332"/>
                      </a:xfrm>
                      <a:prstGeom prst="rect">
                        <a:avLst/>
                      </a:prstGeom>
                      <a:noFill/>
                    </p:spPr>
                    <p:txBody>
                      <a:bodyPr vert="horz" wrap="square" rtlCol="0">
                        <a:spAutoFit/>
                      </a:bodyPr>
                      <a:lstStyle/>
                      <a:p>
                        <a:r>
                          <a:rPr lang="en-US" dirty="0"/>
                          <a:t>…</a:t>
                        </a:r>
                      </a:p>
                    </p:txBody>
                  </p:sp>
                  <p:grpSp>
                    <p:nvGrpSpPr>
                      <p:cNvPr id="38" name="Group 37">
                        <a:extLst>
                          <a:ext uri="{FF2B5EF4-FFF2-40B4-BE49-F238E27FC236}">
                            <a16:creationId xmlns:a16="http://schemas.microsoft.com/office/drawing/2014/main" id="{327355FA-0EB4-D34E-8F3D-21FBFC683FD9}"/>
                          </a:ext>
                        </a:extLst>
                      </p:cNvPr>
                      <p:cNvGrpSpPr/>
                      <p:nvPr/>
                    </p:nvGrpSpPr>
                    <p:grpSpPr>
                      <a:xfrm>
                        <a:off x="9577004" y="1864291"/>
                        <a:ext cx="1043786" cy="898368"/>
                        <a:chOff x="9577004" y="1864291"/>
                        <a:chExt cx="1043786" cy="898368"/>
                      </a:xfrm>
                    </p:grpSpPr>
                    <p:sp>
                      <p:nvSpPr>
                        <p:cNvPr id="25" name="Oval 24">
                          <a:extLst>
                            <a:ext uri="{FF2B5EF4-FFF2-40B4-BE49-F238E27FC236}">
                              <a16:creationId xmlns:a16="http://schemas.microsoft.com/office/drawing/2014/main" id="{BEC4319A-5908-694B-B098-87212667E231}"/>
                            </a:ext>
                          </a:extLst>
                        </p:cNvPr>
                        <p:cNvSpPr/>
                        <p:nvPr/>
                      </p:nvSpPr>
                      <p:spPr>
                        <a:xfrm>
                          <a:off x="9577004" y="1864291"/>
                          <a:ext cx="1043786" cy="8983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507335A2-03D3-D643-9B09-459F0DCF37FE}"/>
                            </a:ext>
                          </a:extLst>
                        </p:cNvPr>
                        <p:cNvCxnSpPr>
                          <a:cxnSpLocks/>
                        </p:cNvCxnSpPr>
                        <p:nvPr/>
                      </p:nvCxnSpPr>
                      <p:spPr>
                        <a:xfrm>
                          <a:off x="10300790" y="1937077"/>
                          <a:ext cx="0" cy="735546"/>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637E86E-D16C-A140-BCF1-164A29B875EE}"/>
                              </a:ext>
                            </a:extLst>
                          </p:cNvPr>
                          <p:cNvSpPr txBox="1"/>
                          <p:nvPr/>
                        </p:nvSpPr>
                        <p:spPr>
                          <a:xfrm>
                            <a:off x="9505205" y="2157227"/>
                            <a:ext cx="9409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𝑊𝑥</m:t>
                                  </m:r>
                                  <m:r>
                                    <a:rPr lang="en-US" sz="1400" i="1">
                                      <a:latin typeface="Cambria Math" panose="02040503050406030204" pitchFamily="18" charset="0"/>
                                    </a:rPr>
                                    <m:t>+</m:t>
                                  </m:r>
                                  <m:r>
                                    <a:rPr lang="en-US" sz="1400" i="1">
                                      <a:latin typeface="Cambria Math" panose="02040503050406030204" pitchFamily="18" charset="0"/>
                                    </a:rPr>
                                    <m:t>𝑏</m:t>
                                  </m:r>
                                </m:oMath>
                              </m:oMathPara>
                            </a14:m>
                            <a:endParaRPr lang="en-US" sz="1400" dirty="0"/>
                          </a:p>
                          <a:p>
                            <a:endParaRPr lang="en-US" dirty="0"/>
                          </a:p>
                        </p:txBody>
                      </p:sp>
                    </mc:Choice>
                    <mc:Fallback xmlns="">
                      <p:sp>
                        <p:nvSpPr>
                          <p:cNvPr id="31" name="TextBox 30">
                            <a:extLst>
                              <a:ext uri="{FF2B5EF4-FFF2-40B4-BE49-F238E27FC236}">
                                <a16:creationId xmlns:a16="http://schemas.microsoft.com/office/drawing/2014/main" id="{5637E86E-D16C-A140-BCF1-164A29B875EE}"/>
                              </a:ext>
                            </a:extLst>
                          </p:cNvPr>
                          <p:cNvSpPr txBox="1">
                            <a:spLocks noRot="1" noChangeAspect="1" noMove="1" noResize="1" noEditPoints="1" noAdjustHandles="1" noChangeArrowheads="1" noChangeShapeType="1" noTextEdit="1"/>
                          </p:cNvSpPr>
                          <p:nvPr/>
                        </p:nvSpPr>
                        <p:spPr>
                          <a:xfrm>
                            <a:off x="9505205" y="2157227"/>
                            <a:ext cx="940905" cy="584775"/>
                          </a:xfrm>
                          <a:prstGeom prst="rect">
                            <a:avLst/>
                          </a:prstGeom>
                          <a:blipFill>
                            <a:blip r:embed="rId3"/>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9A502A6-5BB7-2847-94E7-A6B6492FBCC6}"/>
                          </a:ext>
                        </a:extLst>
                      </p:cNvPr>
                      <p:cNvSpPr txBox="1"/>
                      <p:nvPr/>
                    </p:nvSpPr>
                    <p:spPr>
                      <a:xfrm>
                        <a:off x="10220474" y="2188005"/>
                        <a:ext cx="841922" cy="261610"/>
                      </a:xfrm>
                      <a:prstGeom prst="rect">
                        <a:avLst/>
                      </a:prstGeom>
                      <a:noFill/>
                    </p:spPr>
                    <p:txBody>
                      <a:bodyPr wrap="square" rtlCol="0">
                        <a:spAutoFit/>
                      </a:bodyPr>
                      <a:lstStyle/>
                      <a:p>
                        <a:r>
                          <a:rPr lang="en-US" sz="1100" dirty="0" err="1"/>
                          <a:t>ReLU</a:t>
                        </a:r>
                        <a:endParaRPr lang="en-US" sz="11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3C20802-912E-2240-82F5-B2BA6EA48AE9}"/>
                              </a:ext>
                            </a:extLst>
                          </p:cNvPr>
                          <p:cNvSpPr txBox="1"/>
                          <p:nvPr/>
                        </p:nvSpPr>
                        <p:spPr>
                          <a:xfrm>
                            <a:off x="8552139" y="899252"/>
                            <a:ext cx="472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m:oMathPara>
                            </a14:m>
                            <a:endParaRPr lang="en-US" dirty="0"/>
                          </a:p>
                        </p:txBody>
                      </p:sp>
                    </mc:Choice>
                    <mc:Fallback xmlns="">
                      <p:sp>
                        <p:nvSpPr>
                          <p:cNvPr id="39" name="TextBox 38">
                            <a:extLst>
                              <a:ext uri="{FF2B5EF4-FFF2-40B4-BE49-F238E27FC236}">
                                <a16:creationId xmlns:a16="http://schemas.microsoft.com/office/drawing/2014/main" id="{23C20802-912E-2240-82F5-B2BA6EA48AE9}"/>
                              </a:ext>
                            </a:extLst>
                          </p:cNvPr>
                          <p:cNvSpPr txBox="1">
                            <a:spLocks noRot="1" noChangeAspect="1" noMove="1" noResize="1" noEditPoints="1" noAdjustHandles="1" noChangeArrowheads="1" noChangeShapeType="1" noTextEdit="1"/>
                          </p:cNvSpPr>
                          <p:nvPr/>
                        </p:nvSpPr>
                        <p:spPr>
                          <a:xfrm>
                            <a:off x="8552139" y="899252"/>
                            <a:ext cx="4725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4CFEEC4-68A0-BC49-AA3F-09803D5C4F1A}"/>
                              </a:ext>
                            </a:extLst>
                          </p:cNvPr>
                          <p:cNvSpPr/>
                          <p:nvPr/>
                        </p:nvSpPr>
                        <p:spPr>
                          <a:xfrm>
                            <a:off x="8468113" y="3523739"/>
                            <a:ext cx="63805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0">
                                          <a:latin typeface="Cambria Math" panose="02040503050406030204" pitchFamily="18" charset="0"/>
                                        </a:rPr>
                                        <m:t>12287</m:t>
                                      </m:r>
                                    </m:sub>
                                  </m:sSub>
                                </m:oMath>
                              </m:oMathPara>
                            </a14:m>
                            <a:endParaRPr lang="en-US" sz="1200" dirty="0"/>
                          </a:p>
                        </p:txBody>
                      </p:sp>
                    </mc:Choice>
                    <mc:Fallback xmlns="">
                      <p:sp>
                        <p:nvSpPr>
                          <p:cNvPr id="40" name="Rectangle 39">
                            <a:extLst>
                              <a:ext uri="{FF2B5EF4-FFF2-40B4-BE49-F238E27FC236}">
                                <a16:creationId xmlns:a16="http://schemas.microsoft.com/office/drawing/2014/main" id="{84CFEEC4-68A0-BC49-AA3F-09803D5C4F1A}"/>
                              </a:ext>
                            </a:extLst>
                          </p:cNvPr>
                          <p:cNvSpPr>
                            <a:spLocks noRot="1" noChangeAspect="1" noMove="1" noResize="1" noEditPoints="1" noAdjustHandles="1" noChangeArrowheads="1" noChangeShapeType="1" noTextEdit="1"/>
                          </p:cNvSpPr>
                          <p:nvPr/>
                        </p:nvSpPr>
                        <p:spPr>
                          <a:xfrm>
                            <a:off x="8468113" y="3523739"/>
                            <a:ext cx="638059" cy="27699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1FE298A6-04CD-AE4D-A623-AECF76938DA9}"/>
                        </a:ext>
                      </a:extLst>
                    </p:cNvPr>
                    <p:cNvGrpSpPr/>
                    <p:nvPr/>
                  </p:nvGrpSpPr>
                  <p:grpSpPr>
                    <a:xfrm>
                      <a:off x="7416773" y="1067776"/>
                      <a:ext cx="1192696" cy="1677751"/>
                      <a:chOff x="9013805" y="879919"/>
                      <a:chExt cx="1192696" cy="1677751"/>
                    </a:xfrm>
                  </p:grpSpPr>
                  <p:pic>
                    <p:nvPicPr>
                      <p:cNvPr id="10" name="Picture 9">
                        <a:extLst>
                          <a:ext uri="{FF2B5EF4-FFF2-40B4-BE49-F238E27FC236}">
                            <a16:creationId xmlns:a16="http://schemas.microsoft.com/office/drawing/2014/main" id="{4BC2B11D-9707-274A-886A-89927214839F}"/>
                          </a:ext>
                        </a:extLst>
                      </p:cNvPr>
                      <p:cNvPicPr>
                        <a:picLocks noChangeAspect="1"/>
                      </p:cNvPicPr>
                      <p:nvPr/>
                    </p:nvPicPr>
                    <p:blipFill rotWithShape="1">
                      <a:blip r:embed="rId6"/>
                      <a:srcRect l="34624" r="34206" b="68841"/>
                      <a:stretch/>
                    </p:blipFill>
                    <p:spPr>
                      <a:xfrm>
                        <a:off x="9013805" y="879919"/>
                        <a:ext cx="1192696" cy="1171249"/>
                      </a:xfrm>
                      <a:prstGeom prst="rect">
                        <a:avLst/>
                      </a:prstGeom>
                    </p:spPr>
                  </p:pic>
                  <p:cxnSp>
                    <p:nvCxnSpPr>
                      <p:cNvPr id="43" name="Straight Arrow Connector 42">
                        <a:extLst>
                          <a:ext uri="{FF2B5EF4-FFF2-40B4-BE49-F238E27FC236}">
                            <a16:creationId xmlns:a16="http://schemas.microsoft.com/office/drawing/2014/main" id="{B86ADF2D-90C7-1246-829A-F381E630BDF3}"/>
                          </a:ext>
                        </a:extLst>
                      </p:cNvPr>
                      <p:cNvCxnSpPr/>
                      <p:nvPr/>
                    </p:nvCxnSpPr>
                    <p:spPr>
                      <a:xfrm>
                        <a:off x="9599845" y="2112660"/>
                        <a:ext cx="0" cy="445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A1351D9B-634C-5F40-8266-AFC72EC07D22}"/>
                        </a:ext>
                      </a:extLst>
                    </p:cNvPr>
                    <p:cNvCxnSpPr>
                      <a:cxnSpLocks/>
                    </p:cNvCxnSpPr>
                    <p:nvPr/>
                  </p:nvCxnSpPr>
                  <p:spPr>
                    <a:xfrm flipV="1">
                      <a:off x="10001745" y="3700706"/>
                      <a:ext cx="325037" cy="349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E3F7A58-4F82-984F-8FCA-D65C3B3C5A2F}"/>
                        </a:ext>
                      </a:extLst>
                    </p:cNvPr>
                    <p:cNvCxnSpPr>
                      <a:cxnSpLocks/>
                    </p:cNvCxnSpPr>
                    <p:nvPr/>
                  </p:nvCxnSpPr>
                  <p:spPr>
                    <a:xfrm flipV="1">
                      <a:off x="8350981" y="4826559"/>
                      <a:ext cx="605919" cy="727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4377EFB-348C-2F43-BC2B-4DD2AFF8BCC7}"/>
                        </a:ext>
                      </a:extLst>
                    </p:cNvPr>
                    <p:cNvCxnSpPr>
                      <a:cxnSpLocks/>
                    </p:cNvCxnSpPr>
                    <p:nvPr/>
                  </p:nvCxnSpPr>
                  <p:spPr>
                    <a:xfrm flipV="1">
                      <a:off x="9860220" y="3134334"/>
                      <a:ext cx="466562" cy="869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5E9A325-8516-2943-9F86-1811D4CB3AC2}"/>
                        </a:ext>
                      </a:extLst>
                    </p:cNvPr>
                    <p:cNvCxnSpPr>
                      <a:cxnSpLocks/>
                    </p:cNvCxnSpPr>
                    <p:nvPr/>
                  </p:nvCxnSpPr>
                  <p:spPr>
                    <a:xfrm>
                      <a:off x="8306907" y="3209802"/>
                      <a:ext cx="597047" cy="679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9CE48E2-0007-344A-8BA9-2F85E9474541}"/>
                        </a:ext>
                      </a:extLst>
                    </p:cNvPr>
                    <p:cNvCxnSpPr>
                      <a:cxnSpLocks/>
                    </p:cNvCxnSpPr>
                    <p:nvPr/>
                  </p:nvCxnSpPr>
                  <p:spPr>
                    <a:xfrm>
                      <a:off x="8300917" y="3700706"/>
                      <a:ext cx="533777" cy="303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769C1DD-6C10-B741-8650-BCCEA68F31FA}"/>
                        </a:ext>
                      </a:extLst>
                    </p:cNvPr>
                    <p:cNvCxnSpPr>
                      <a:cxnSpLocks/>
                    </p:cNvCxnSpPr>
                    <p:nvPr/>
                  </p:nvCxnSpPr>
                  <p:spPr>
                    <a:xfrm flipV="1">
                      <a:off x="8321289" y="4631622"/>
                      <a:ext cx="550489" cy="3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0A9264F-24C9-A34E-9A8A-7203A581F597}"/>
                        </a:ext>
                      </a:extLst>
                    </p:cNvPr>
                    <p:cNvSpPr/>
                    <p:nvPr/>
                  </p:nvSpPr>
                  <p:spPr>
                    <a:xfrm>
                      <a:off x="10412433" y="4031593"/>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30F4C25F-FD71-9047-9E8E-3311C9CDC97D}"/>
                        </a:ext>
                      </a:extLst>
                    </p:cNvPr>
                    <p:cNvSpPr/>
                    <p:nvPr/>
                  </p:nvSpPr>
                  <p:spPr>
                    <a:xfrm>
                      <a:off x="10428215" y="3369461"/>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C9E2AF5D-EB5D-9F4F-A2B6-CCE426FB0C0C}"/>
                        </a:ext>
                      </a:extLst>
                    </p:cNvPr>
                    <p:cNvSpPr/>
                    <p:nvPr/>
                  </p:nvSpPr>
                  <p:spPr>
                    <a:xfrm>
                      <a:off x="10428215" y="5387604"/>
                      <a:ext cx="404195" cy="4186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C683CF9-8973-4B45-9B23-1F283E82F5D9}"/>
                        </a:ext>
                      </a:extLst>
                    </p:cNvPr>
                    <p:cNvSpPr txBox="1"/>
                    <p:nvPr/>
                  </p:nvSpPr>
                  <p:spPr>
                    <a:xfrm>
                      <a:off x="10463279" y="4504036"/>
                      <a:ext cx="477823" cy="369332"/>
                    </a:xfrm>
                    <a:prstGeom prst="rect">
                      <a:avLst/>
                    </a:prstGeom>
                    <a:noFill/>
                  </p:spPr>
                  <p:txBody>
                    <a:bodyPr vert="wordArtVert" wrap="square" rtlCol="0">
                      <a:spAutoFit/>
                    </a:bodyPr>
                    <a:lstStyle/>
                    <a:p>
                      <a:r>
                        <a:rPr lang="en-US" dirty="0"/>
                        <a:t>…</a:t>
                      </a:r>
                    </a:p>
                  </p:txBody>
                </p:sp>
                <p:sp>
                  <p:nvSpPr>
                    <p:cNvPr id="69" name="Oval 68">
                      <a:extLst>
                        <a:ext uri="{FF2B5EF4-FFF2-40B4-BE49-F238E27FC236}">
                          <a16:creationId xmlns:a16="http://schemas.microsoft.com/office/drawing/2014/main" id="{8D27711D-EB95-3941-8856-EDB4BBCCB54E}"/>
                        </a:ext>
                      </a:extLst>
                    </p:cNvPr>
                    <p:cNvSpPr/>
                    <p:nvPr/>
                  </p:nvSpPr>
                  <p:spPr>
                    <a:xfrm>
                      <a:off x="10428214" y="2810882"/>
                      <a:ext cx="404195" cy="4186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4266520-BD60-E84D-A2AB-484C7EE73354}"/>
                            </a:ext>
                          </a:extLst>
                        </p:cNvPr>
                        <p:cNvSpPr txBox="1"/>
                        <p:nvPr/>
                      </p:nvSpPr>
                      <p:spPr>
                        <a:xfrm>
                          <a:off x="10437251" y="2817268"/>
                          <a:ext cx="479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0</m:t>
                                    </m:r>
                                  </m:sub>
                                </m:sSub>
                              </m:oMath>
                            </m:oMathPara>
                          </a14:m>
                          <a:endParaRPr lang="en-US" dirty="0"/>
                        </a:p>
                      </p:txBody>
                    </p:sp>
                  </mc:Choice>
                  <mc:Fallback xmlns="">
                    <p:sp>
                      <p:nvSpPr>
                        <p:cNvPr id="71" name="TextBox 70">
                          <a:extLst>
                            <a:ext uri="{FF2B5EF4-FFF2-40B4-BE49-F238E27FC236}">
                              <a16:creationId xmlns:a16="http://schemas.microsoft.com/office/drawing/2014/main" id="{74266520-BD60-E84D-A2AB-484C7EE73354}"/>
                            </a:ext>
                          </a:extLst>
                        </p:cNvPr>
                        <p:cNvSpPr txBox="1">
                          <a:spLocks noRot="1" noChangeAspect="1" noMove="1" noResize="1" noEditPoints="1" noAdjustHandles="1" noChangeArrowheads="1" noChangeShapeType="1" noTextEdit="1"/>
                        </p:cNvSpPr>
                        <p:nvPr/>
                      </p:nvSpPr>
                      <p:spPr>
                        <a:xfrm>
                          <a:off x="10437251" y="2817268"/>
                          <a:ext cx="47955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7D642C1-1779-F948-BACC-4C0C59634F54}"/>
                            </a:ext>
                          </a:extLst>
                        </p:cNvPr>
                        <p:cNvSpPr txBox="1"/>
                        <p:nvPr/>
                      </p:nvSpPr>
                      <p:spPr>
                        <a:xfrm>
                          <a:off x="10377876" y="5418006"/>
                          <a:ext cx="5983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p:txBody>
                    </p:sp>
                  </mc:Choice>
                  <mc:Fallback xmlns="">
                    <p:sp>
                      <p:nvSpPr>
                        <p:cNvPr id="72" name="TextBox 71">
                          <a:extLst>
                            <a:ext uri="{FF2B5EF4-FFF2-40B4-BE49-F238E27FC236}">
                              <a16:creationId xmlns:a16="http://schemas.microsoft.com/office/drawing/2014/main" id="{77D642C1-1779-F948-BACC-4C0C59634F54}"/>
                            </a:ext>
                          </a:extLst>
                        </p:cNvPr>
                        <p:cNvSpPr txBox="1">
                          <a:spLocks noRot="1" noChangeAspect="1" noMove="1" noResize="1" noEditPoints="1" noAdjustHandles="1" noChangeArrowheads="1" noChangeShapeType="1" noTextEdit="1"/>
                        </p:cNvSpPr>
                        <p:nvPr/>
                      </p:nvSpPr>
                      <p:spPr>
                        <a:xfrm>
                          <a:off x="10377876" y="5418006"/>
                          <a:ext cx="598304" cy="307777"/>
                        </a:xfrm>
                        <a:prstGeom prst="rect">
                          <a:avLst/>
                        </a:prstGeom>
                        <a:blipFill>
                          <a:blip r:embed="rId8"/>
                          <a:stretch>
                            <a:fillRect/>
                          </a:stretch>
                        </a:blipFill>
                      </p:spPr>
                      <p:txBody>
                        <a:bodyPr/>
                        <a:lstStyle/>
                        <a:p>
                          <a:r>
                            <a:rPr lang="en-US">
                              <a:noFill/>
                            </a:rPr>
                            <a:t> </a:t>
                          </a:r>
                        </a:p>
                      </p:txBody>
                    </p:sp>
                  </mc:Fallback>
                </mc:AlternateContent>
                <p:sp>
                  <p:nvSpPr>
                    <p:cNvPr id="73" name="Oval 72">
                      <a:extLst>
                        <a:ext uri="{FF2B5EF4-FFF2-40B4-BE49-F238E27FC236}">
                          <a16:creationId xmlns:a16="http://schemas.microsoft.com/office/drawing/2014/main" id="{1FE798A4-9968-6041-B9DA-6CCA29AD211E}"/>
                        </a:ext>
                      </a:extLst>
                    </p:cNvPr>
                    <p:cNvSpPr/>
                    <p:nvPr/>
                  </p:nvSpPr>
                  <p:spPr>
                    <a:xfrm>
                      <a:off x="10418000" y="4821596"/>
                      <a:ext cx="404195" cy="436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a:extLst>
                        <a:ext uri="{FF2B5EF4-FFF2-40B4-BE49-F238E27FC236}">
                          <a16:creationId xmlns:a16="http://schemas.microsoft.com/office/drawing/2014/main" id="{8305EE4A-23D1-6248-B154-2A6B547363BC}"/>
                        </a:ext>
                      </a:extLst>
                    </p:cNvPr>
                    <p:cNvCxnSpPr>
                      <a:cxnSpLocks/>
                    </p:cNvCxnSpPr>
                    <p:nvPr/>
                  </p:nvCxnSpPr>
                  <p:spPr>
                    <a:xfrm>
                      <a:off x="10001745" y="4552970"/>
                      <a:ext cx="322518" cy="334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F833E70-E6D6-254A-8B50-825E135F4DD4}"/>
                        </a:ext>
                      </a:extLst>
                    </p:cNvPr>
                    <p:cNvCxnSpPr>
                      <a:cxnSpLocks/>
                    </p:cNvCxnSpPr>
                    <p:nvPr/>
                  </p:nvCxnSpPr>
                  <p:spPr>
                    <a:xfrm>
                      <a:off x="9849288" y="4662775"/>
                      <a:ext cx="446871" cy="773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3947485-569E-FC4D-9E40-1A367742EBA9}"/>
                        </a:ext>
                      </a:extLst>
                    </p:cNvPr>
                    <p:cNvSpPr txBox="1"/>
                    <p:nvPr/>
                  </p:nvSpPr>
                  <p:spPr>
                    <a:xfrm>
                      <a:off x="9965492" y="4098309"/>
                      <a:ext cx="477823" cy="369332"/>
                    </a:xfrm>
                    <a:prstGeom prst="rect">
                      <a:avLst/>
                    </a:prstGeom>
                    <a:noFill/>
                  </p:spPr>
                  <p:txBody>
                    <a:bodyPr vert="horz" wrap="square" rtlCol="0">
                      <a:spAutoFit/>
                    </a:bodyPr>
                    <a:lstStyle/>
                    <a:p>
                      <a:r>
                        <a:rPr lang="en-US" dirty="0"/>
                        <a:t>…</a:t>
                      </a:r>
                    </a:p>
                  </p:txBody>
                </p:sp>
              </p:grpSp>
              <p:sp>
                <p:nvSpPr>
                  <p:cNvPr id="98" name="TextBox 97">
                    <a:extLst>
                      <a:ext uri="{FF2B5EF4-FFF2-40B4-BE49-F238E27FC236}">
                        <a16:creationId xmlns:a16="http://schemas.microsoft.com/office/drawing/2014/main" id="{D188E511-8D22-F54A-9BCC-C78A7284043C}"/>
                      </a:ext>
                    </a:extLst>
                  </p:cNvPr>
                  <p:cNvSpPr txBox="1"/>
                  <p:nvPr/>
                </p:nvSpPr>
                <p:spPr>
                  <a:xfrm>
                    <a:off x="10365499" y="3998392"/>
                    <a:ext cx="477823" cy="369332"/>
                  </a:xfrm>
                  <a:prstGeom prst="rect">
                    <a:avLst/>
                  </a:prstGeom>
                  <a:noFill/>
                </p:spPr>
                <p:txBody>
                  <a:bodyPr vert="horz" wrap="square" rtlCol="0">
                    <a:spAutoFit/>
                  </a:bodyPr>
                  <a:lstStyle/>
                  <a:p>
                    <a:r>
                      <a:rPr lang="en-US" dirty="0"/>
                      <a:t>…</a:t>
                    </a:r>
                  </a:p>
                </p:txBody>
              </p:sp>
              <p:cxnSp>
                <p:nvCxnSpPr>
                  <p:cNvPr id="99" name="Straight Arrow Connector 98">
                    <a:extLst>
                      <a:ext uri="{FF2B5EF4-FFF2-40B4-BE49-F238E27FC236}">
                        <a16:creationId xmlns:a16="http://schemas.microsoft.com/office/drawing/2014/main" id="{22AACB22-7DE0-B24D-82D1-5308BEFD2BCC}"/>
                      </a:ext>
                    </a:extLst>
                  </p:cNvPr>
                  <p:cNvCxnSpPr>
                    <a:cxnSpLocks/>
                  </p:cNvCxnSpPr>
                  <p:nvPr/>
                </p:nvCxnSpPr>
                <p:spPr>
                  <a:xfrm flipV="1">
                    <a:off x="10345922" y="4705835"/>
                    <a:ext cx="605919" cy="727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58998A7-D192-5F4D-A144-F2224AB0EE69}"/>
                      </a:ext>
                    </a:extLst>
                  </p:cNvPr>
                  <p:cNvCxnSpPr>
                    <a:cxnSpLocks/>
                  </p:cNvCxnSpPr>
                  <p:nvPr/>
                </p:nvCxnSpPr>
                <p:spPr>
                  <a:xfrm>
                    <a:off x="10301848" y="3089078"/>
                    <a:ext cx="597047" cy="679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98C63E0-1407-C341-8531-69608507BB18}"/>
                      </a:ext>
                    </a:extLst>
                  </p:cNvPr>
                  <p:cNvCxnSpPr>
                    <a:cxnSpLocks/>
                  </p:cNvCxnSpPr>
                  <p:nvPr/>
                </p:nvCxnSpPr>
                <p:spPr>
                  <a:xfrm>
                    <a:off x="10295858" y="3579982"/>
                    <a:ext cx="533777" cy="303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A1FF430-E9EC-B442-A9D9-35DCDEE74556}"/>
                      </a:ext>
                    </a:extLst>
                  </p:cNvPr>
                  <p:cNvCxnSpPr>
                    <a:cxnSpLocks/>
                  </p:cNvCxnSpPr>
                  <p:nvPr/>
                </p:nvCxnSpPr>
                <p:spPr>
                  <a:xfrm flipV="1">
                    <a:off x="10316230" y="4510898"/>
                    <a:ext cx="550489" cy="3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5" name="Straight Arrow Connector 104">
                <a:extLst>
                  <a:ext uri="{FF2B5EF4-FFF2-40B4-BE49-F238E27FC236}">
                    <a16:creationId xmlns:a16="http://schemas.microsoft.com/office/drawing/2014/main" id="{EF237DC8-2945-F047-8601-78060D0CAB7F}"/>
                  </a:ext>
                </a:extLst>
              </p:cNvPr>
              <p:cNvCxnSpPr>
                <a:cxnSpLocks/>
              </p:cNvCxnSpPr>
              <p:nvPr/>
            </p:nvCxnSpPr>
            <p:spPr>
              <a:xfrm flipV="1">
                <a:off x="10707100" y="4233095"/>
                <a:ext cx="331070" cy="1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50B136-9256-E943-B954-74E1D1B75273}"/>
                  </a:ext>
                </a:extLst>
              </p:cNvPr>
              <p:cNvSpPr txBox="1"/>
              <p:nvPr/>
            </p:nvSpPr>
            <p:spPr>
              <a:xfrm>
                <a:off x="11104899" y="4036418"/>
                <a:ext cx="76862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0.73</a:t>
                </a:r>
              </a:p>
            </p:txBody>
          </p:sp>
          <p:cxnSp>
            <p:nvCxnSpPr>
              <p:cNvPr id="110" name="Straight Arrow Connector 109">
                <a:extLst>
                  <a:ext uri="{FF2B5EF4-FFF2-40B4-BE49-F238E27FC236}">
                    <a16:creationId xmlns:a16="http://schemas.microsoft.com/office/drawing/2014/main" id="{5FB52286-CE17-764F-8C1B-AC1397CEA641}"/>
                  </a:ext>
                </a:extLst>
              </p:cNvPr>
              <p:cNvCxnSpPr>
                <a:cxnSpLocks/>
              </p:cNvCxnSpPr>
              <p:nvPr/>
            </p:nvCxnSpPr>
            <p:spPr>
              <a:xfrm flipV="1">
                <a:off x="11396446" y="3528742"/>
                <a:ext cx="0" cy="413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696D6DC-7545-254B-B3CF-F94D91B986A7}"/>
                  </a:ext>
                </a:extLst>
              </p:cNvPr>
              <p:cNvCxnSpPr>
                <a:cxnSpLocks/>
              </p:cNvCxnSpPr>
              <p:nvPr/>
            </p:nvCxnSpPr>
            <p:spPr>
              <a:xfrm flipH="1" flipV="1">
                <a:off x="10324396" y="2238626"/>
                <a:ext cx="55274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64250FD-3284-954D-975E-39F96BCFF7B2}"/>
                  </a:ext>
                </a:extLst>
              </p:cNvPr>
              <p:cNvSpPr txBox="1"/>
              <p:nvPr/>
            </p:nvSpPr>
            <p:spPr>
              <a:xfrm>
                <a:off x="8269420" y="1178955"/>
                <a:ext cx="2604844" cy="646331"/>
              </a:xfrm>
              <a:prstGeom prst="rect">
                <a:avLst/>
              </a:prstGeom>
              <a:noFill/>
            </p:spPr>
            <p:txBody>
              <a:bodyPr wrap="square" rtlCol="0">
                <a:spAutoFit/>
              </a:bodyPr>
              <a:lstStyle/>
              <a:p>
                <a:r>
                  <a:rPr lang="en-US" dirty="0"/>
                  <a:t>The second dimension has the largest probability.</a:t>
                </a:r>
              </a:p>
            </p:txBody>
          </p:sp>
          <p:sp>
            <p:nvSpPr>
              <p:cNvPr id="118" name="Rectangle 117">
                <a:extLst>
                  <a:ext uri="{FF2B5EF4-FFF2-40B4-BE49-F238E27FC236}">
                    <a16:creationId xmlns:a16="http://schemas.microsoft.com/office/drawing/2014/main" id="{9AAED0FF-00DA-D84D-9B65-BC74A08D7BE1}"/>
                  </a:ext>
                </a:extLst>
              </p:cNvPr>
              <p:cNvSpPr/>
              <p:nvPr/>
            </p:nvSpPr>
            <p:spPr>
              <a:xfrm>
                <a:off x="8843017" y="2013546"/>
                <a:ext cx="1345891" cy="5565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0" name="TextBox 119">
                <a:extLst>
                  <a:ext uri="{FF2B5EF4-FFF2-40B4-BE49-F238E27FC236}">
                    <a16:creationId xmlns:a16="http://schemas.microsoft.com/office/drawing/2014/main" id="{5EA91C90-2F18-5E47-A604-AB6520A184BE}"/>
                  </a:ext>
                </a:extLst>
              </p:cNvPr>
              <p:cNvSpPr txBox="1"/>
              <p:nvPr/>
            </p:nvSpPr>
            <p:spPr>
              <a:xfrm>
                <a:off x="9158568" y="2124774"/>
                <a:ext cx="818044" cy="369332"/>
              </a:xfrm>
              <a:prstGeom prst="rect">
                <a:avLst/>
              </a:prstGeom>
              <a:noFill/>
            </p:spPr>
            <p:txBody>
              <a:bodyPr wrap="none" rtlCol="0">
                <a:spAutoFit/>
              </a:bodyPr>
              <a:lstStyle/>
              <a:p>
                <a:r>
                  <a:rPr lang="en-US" dirty="0"/>
                  <a:t>It’s one</a:t>
                </a:r>
              </a:p>
            </p:txBody>
          </p:sp>
        </p:grpSp>
      </p:grpSp>
    </p:spTree>
    <p:extLst>
      <p:ext uri="{BB962C8B-B14F-4D97-AF65-F5344CB8AC3E}">
        <p14:creationId xmlns:p14="http://schemas.microsoft.com/office/powerpoint/2010/main" val="272791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06C5-AEA9-4342-BE84-AF39AA909458}"/>
              </a:ext>
            </a:extLst>
          </p:cNvPr>
          <p:cNvSpPr>
            <a:spLocks noGrp="1"/>
          </p:cNvSpPr>
          <p:nvPr>
            <p:ph type="title"/>
          </p:nvPr>
        </p:nvSpPr>
        <p:spPr>
          <a:xfrm>
            <a:off x="836927" y="796208"/>
            <a:ext cx="5645983" cy="798765"/>
          </a:xfrm>
        </p:spPr>
        <p:txBody>
          <a:bodyPr>
            <a:normAutofit fontScale="90000"/>
          </a:bodyPr>
          <a:lstStyle/>
          <a:p>
            <a:r>
              <a:rPr lang="en-US" dirty="0"/>
              <a:t>Neural network models</a:t>
            </a:r>
          </a:p>
        </p:txBody>
      </p:sp>
      <p:pic>
        <p:nvPicPr>
          <p:cNvPr id="8" name="Picture 7">
            <a:extLst>
              <a:ext uri="{FF2B5EF4-FFF2-40B4-BE49-F238E27FC236}">
                <a16:creationId xmlns:a16="http://schemas.microsoft.com/office/drawing/2014/main" id="{FB2ED27A-F2C0-1449-B62F-B7F1C5ABF471}"/>
              </a:ext>
            </a:extLst>
          </p:cNvPr>
          <p:cNvPicPr>
            <a:picLocks noChangeAspect="1"/>
          </p:cNvPicPr>
          <p:nvPr/>
        </p:nvPicPr>
        <p:blipFill>
          <a:blip r:embed="rId2"/>
          <a:stretch>
            <a:fillRect/>
          </a:stretch>
        </p:blipFill>
        <p:spPr>
          <a:xfrm>
            <a:off x="8662953" y="290457"/>
            <a:ext cx="3296316" cy="4546107"/>
          </a:xfrm>
          <a:prstGeom prst="rect">
            <a:avLst/>
          </a:prstGeom>
          <a:effectLst>
            <a:outerShdw blurRad="50800" dist="50800" dir="5400000" algn="ctr" rotWithShape="0">
              <a:srgbClr val="000000">
                <a:alpha val="66000"/>
              </a:srgbClr>
            </a:outerShdw>
          </a:effectLst>
        </p:spPr>
      </p:pic>
      <p:grpSp>
        <p:nvGrpSpPr>
          <p:cNvPr id="9" name="Group 8">
            <a:extLst>
              <a:ext uri="{FF2B5EF4-FFF2-40B4-BE49-F238E27FC236}">
                <a16:creationId xmlns:a16="http://schemas.microsoft.com/office/drawing/2014/main" id="{A5C12A43-8443-EA4F-B4DF-63049A8DE163}"/>
              </a:ext>
            </a:extLst>
          </p:cNvPr>
          <p:cNvGrpSpPr/>
          <p:nvPr/>
        </p:nvGrpSpPr>
        <p:grpSpPr>
          <a:xfrm>
            <a:off x="323905" y="2902548"/>
            <a:ext cx="7971956" cy="992979"/>
            <a:chOff x="766763" y="5676981"/>
            <a:chExt cx="7548564" cy="852585"/>
          </a:xfrm>
        </p:grpSpPr>
        <p:grpSp>
          <p:nvGrpSpPr>
            <p:cNvPr id="10" name="Group 9">
              <a:extLst>
                <a:ext uri="{FF2B5EF4-FFF2-40B4-BE49-F238E27FC236}">
                  <a16:creationId xmlns:a16="http://schemas.microsoft.com/office/drawing/2014/main" id="{95B0FC1E-1ECC-EB42-A38E-20106EA27190}"/>
                </a:ext>
              </a:extLst>
            </p:cNvPr>
            <p:cNvGrpSpPr/>
            <p:nvPr/>
          </p:nvGrpSpPr>
          <p:grpSpPr>
            <a:xfrm>
              <a:off x="766763" y="6055599"/>
              <a:ext cx="7548564" cy="473967"/>
              <a:chOff x="923925" y="5410011"/>
              <a:chExt cx="7548564" cy="473967"/>
            </a:xfrm>
          </p:grpSpPr>
          <p:sp>
            <p:nvSpPr>
              <p:cNvPr id="14" name="Rectangle 13">
                <a:extLst>
                  <a:ext uri="{FF2B5EF4-FFF2-40B4-BE49-F238E27FC236}">
                    <a16:creationId xmlns:a16="http://schemas.microsoft.com/office/drawing/2014/main" id="{284CC1BE-D931-9B4C-B721-97C0CACAA6AC}"/>
                  </a:ext>
                </a:extLst>
              </p:cNvPr>
              <p:cNvSpPr/>
              <p:nvPr/>
            </p:nvSpPr>
            <p:spPr>
              <a:xfrm>
                <a:off x="923925" y="5412491"/>
                <a:ext cx="971550" cy="471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p>
            </p:txBody>
          </p:sp>
          <p:sp>
            <p:nvSpPr>
              <p:cNvPr id="15" name="Rectangle 14">
                <a:extLst>
                  <a:ext uri="{FF2B5EF4-FFF2-40B4-BE49-F238E27FC236}">
                    <a16:creationId xmlns:a16="http://schemas.microsoft.com/office/drawing/2014/main" id="{16634A40-FD37-ED4C-B60B-25378E900EC2}"/>
                  </a:ext>
                </a:extLst>
              </p:cNvPr>
              <p:cNvSpPr/>
              <p:nvPr/>
            </p:nvSpPr>
            <p:spPr>
              <a:xfrm>
                <a:off x="4662488" y="5412488"/>
                <a:ext cx="971550"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16" name="Rectangle 15">
                <a:extLst>
                  <a:ext uri="{FF2B5EF4-FFF2-40B4-BE49-F238E27FC236}">
                    <a16:creationId xmlns:a16="http://schemas.microsoft.com/office/drawing/2014/main" id="{3FFE816B-18D8-D842-99FB-367555E11C6A}"/>
                  </a:ext>
                </a:extLst>
              </p:cNvPr>
              <p:cNvSpPr/>
              <p:nvPr/>
            </p:nvSpPr>
            <p:spPr>
              <a:xfrm>
                <a:off x="1895475" y="5412490"/>
                <a:ext cx="971550"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17" name="Rectangle 16">
                <a:extLst>
                  <a:ext uri="{FF2B5EF4-FFF2-40B4-BE49-F238E27FC236}">
                    <a16:creationId xmlns:a16="http://schemas.microsoft.com/office/drawing/2014/main" id="{66668775-772C-7341-9FFF-0490A7A23739}"/>
                  </a:ext>
                </a:extLst>
              </p:cNvPr>
              <p:cNvSpPr/>
              <p:nvPr/>
            </p:nvSpPr>
            <p:spPr>
              <a:xfrm>
                <a:off x="7439026" y="5410011"/>
                <a:ext cx="1033463"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US" dirty="0"/>
              </a:p>
            </p:txBody>
          </p:sp>
          <p:sp>
            <p:nvSpPr>
              <p:cNvPr id="18" name="Rectangle 17">
                <a:extLst>
                  <a:ext uri="{FF2B5EF4-FFF2-40B4-BE49-F238E27FC236}">
                    <a16:creationId xmlns:a16="http://schemas.microsoft.com/office/drawing/2014/main" id="{E99FA0EB-9EE6-2949-98C8-6F3F1F678F50}"/>
                  </a:ext>
                </a:extLst>
              </p:cNvPr>
              <p:cNvSpPr/>
              <p:nvPr/>
            </p:nvSpPr>
            <p:spPr>
              <a:xfrm>
                <a:off x="3629025" y="5410011"/>
                <a:ext cx="1033463" cy="471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p>
            </p:txBody>
          </p:sp>
          <p:sp>
            <p:nvSpPr>
              <p:cNvPr id="19" name="Rectangle 18">
                <a:extLst>
                  <a:ext uri="{FF2B5EF4-FFF2-40B4-BE49-F238E27FC236}">
                    <a16:creationId xmlns:a16="http://schemas.microsoft.com/office/drawing/2014/main" id="{BB9F625C-68E3-0246-B14D-20C620A31CCF}"/>
                  </a:ext>
                </a:extLst>
              </p:cNvPr>
              <p:cNvSpPr/>
              <p:nvPr/>
            </p:nvSpPr>
            <p:spPr>
              <a:xfrm>
                <a:off x="6467476" y="5410011"/>
                <a:ext cx="971550" cy="471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p>
            </p:txBody>
          </p:sp>
          <p:cxnSp>
            <p:nvCxnSpPr>
              <p:cNvPr id="20" name="Straight Arrow Connector 19">
                <a:extLst>
                  <a:ext uri="{FF2B5EF4-FFF2-40B4-BE49-F238E27FC236}">
                    <a16:creationId xmlns:a16="http://schemas.microsoft.com/office/drawing/2014/main" id="{4B678322-B140-FD41-9653-1A2429718AF6}"/>
                  </a:ext>
                </a:extLst>
              </p:cNvPr>
              <p:cNvCxnSpPr>
                <a:stCxn id="16" idx="3"/>
                <a:endCxn id="18" idx="1"/>
              </p:cNvCxnSpPr>
              <p:nvPr/>
            </p:nvCxnSpPr>
            <p:spPr>
              <a:xfrm flipV="1">
                <a:off x="2867025" y="5645755"/>
                <a:ext cx="762000" cy="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833E19-2917-024B-906F-E93DBC9A409D}"/>
                  </a:ext>
                </a:extLst>
              </p:cNvPr>
              <p:cNvCxnSpPr>
                <a:stCxn id="15" idx="3"/>
                <a:endCxn id="19" idx="1"/>
              </p:cNvCxnSpPr>
              <p:nvPr/>
            </p:nvCxnSpPr>
            <p:spPr>
              <a:xfrm flipV="1">
                <a:off x="5634038" y="5645755"/>
                <a:ext cx="833438" cy="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2629110A-9BE6-2846-AA91-18C53E73AD22}"/>
                </a:ext>
              </a:extLst>
            </p:cNvPr>
            <p:cNvSpPr txBox="1"/>
            <p:nvPr/>
          </p:nvSpPr>
          <p:spPr>
            <a:xfrm>
              <a:off x="1252538" y="5676981"/>
              <a:ext cx="1228725" cy="369332"/>
            </a:xfrm>
            <a:prstGeom prst="rect">
              <a:avLst/>
            </a:prstGeom>
            <a:noFill/>
          </p:spPr>
          <p:txBody>
            <a:bodyPr wrap="square" rtlCol="0">
              <a:spAutoFit/>
            </a:bodyPr>
            <a:lstStyle/>
            <a:p>
              <a:r>
                <a:rPr lang="en-US" altLang="zh-Hans" dirty="0"/>
                <a:t>layer1</a:t>
              </a:r>
              <a:endParaRPr lang="en-US" dirty="0"/>
            </a:p>
          </p:txBody>
        </p:sp>
        <p:sp>
          <p:nvSpPr>
            <p:cNvPr id="12" name="TextBox 11">
              <a:extLst>
                <a:ext uri="{FF2B5EF4-FFF2-40B4-BE49-F238E27FC236}">
                  <a16:creationId xmlns:a16="http://schemas.microsoft.com/office/drawing/2014/main" id="{6248A2A1-AD16-0A44-A9CB-5F61B9DF26A6}"/>
                </a:ext>
              </a:extLst>
            </p:cNvPr>
            <p:cNvSpPr txBox="1"/>
            <p:nvPr/>
          </p:nvSpPr>
          <p:spPr>
            <a:xfrm>
              <a:off x="4076703" y="5676981"/>
              <a:ext cx="1228725" cy="369332"/>
            </a:xfrm>
            <a:prstGeom prst="rect">
              <a:avLst/>
            </a:prstGeom>
            <a:noFill/>
          </p:spPr>
          <p:txBody>
            <a:bodyPr wrap="square" rtlCol="0">
              <a:spAutoFit/>
            </a:bodyPr>
            <a:lstStyle/>
            <a:p>
              <a:r>
                <a:rPr lang="en-US" altLang="zh-Hans" dirty="0"/>
                <a:t>layer2</a:t>
              </a:r>
              <a:endParaRPr lang="en-US" dirty="0"/>
            </a:p>
          </p:txBody>
        </p:sp>
        <p:sp>
          <p:nvSpPr>
            <p:cNvPr id="13" name="TextBox 12">
              <a:extLst>
                <a:ext uri="{FF2B5EF4-FFF2-40B4-BE49-F238E27FC236}">
                  <a16:creationId xmlns:a16="http://schemas.microsoft.com/office/drawing/2014/main" id="{88BF4184-31B6-A84A-AAA8-9FEB65D176E7}"/>
                </a:ext>
              </a:extLst>
            </p:cNvPr>
            <p:cNvSpPr txBox="1"/>
            <p:nvPr/>
          </p:nvSpPr>
          <p:spPr>
            <a:xfrm>
              <a:off x="6796089" y="5686267"/>
              <a:ext cx="1228725" cy="369332"/>
            </a:xfrm>
            <a:prstGeom prst="rect">
              <a:avLst/>
            </a:prstGeom>
            <a:noFill/>
          </p:spPr>
          <p:txBody>
            <a:bodyPr wrap="square" rtlCol="0">
              <a:spAutoFit/>
            </a:bodyPr>
            <a:lstStyle/>
            <a:p>
              <a:r>
                <a:rPr lang="en-US" altLang="zh-Hans" dirty="0"/>
                <a:t>layer3</a:t>
              </a:r>
              <a:endParaRPr lang="en-US" dirty="0"/>
            </a:p>
          </p:txBody>
        </p:sp>
      </p:grpSp>
      <p:grpSp>
        <p:nvGrpSpPr>
          <p:cNvPr id="22" name="Group 21">
            <a:extLst>
              <a:ext uri="{FF2B5EF4-FFF2-40B4-BE49-F238E27FC236}">
                <a16:creationId xmlns:a16="http://schemas.microsoft.com/office/drawing/2014/main" id="{E678DD50-3AB4-C04A-82CE-32F7A12268ED}"/>
              </a:ext>
            </a:extLst>
          </p:cNvPr>
          <p:cNvGrpSpPr/>
          <p:nvPr/>
        </p:nvGrpSpPr>
        <p:grpSpPr>
          <a:xfrm>
            <a:off x="352449" y="5371276"/>
            <a:ext cx="9217151" cy="898192"/>
            <a:chOff x="781049" y="5351331"/>
            <a:chExt cx="9553577" cy="849781"/>
          </a:xfrm>
        </p:grpSpPr>
        <p:sp>
          <p:nvSpPr>
            <p:cNvPr id="23" name="Rectangle 22">
              <a:extLst>
                <a:ext uri="{FF2B5EF4-FFF2-40B4-BE49-F238E27FC236}">
                  <a16:creationId xmlns:a16="http://schemas.microsoft.com/office/drawing/2014/main" id="{22B00BFC-A78D-9545-B423-1B265CEFBDDA}"/>
                </a:ext>
              </a:extLst>
            </p:cNvPr>
            <p:cNvSpPr/>
            <p:nvPr/>
          </p:nvSpPr>
          <p:spPr>
            <a:xfrm>
              <a:off x="781049" y="5729625"/>
              <a:ext cx="971550" cy="471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a:t>
              </a:r>
            </a:p>
          </p:txBody>
        </p:sp>
        <p:sp>
          <p:nvSpPr>
            <p:cNvPr id="24" name="Rectangle 23">
              <a:extLst>
                <a:ext uri="{FF2B5EF4-FFF2-40B4-BE49-F238E27FC236}">
                  <a16:creationId xmlns:a16="http://schemas.microsoft.com/office/drawing/2014/main" id="{38314B0C-4ED4-664A-B693-14F1BE4CD7AB}"/>
                </a:ext>
              </a:extLst>
            </p:cNvPr>
            <p:cNvSpPr/>
            <p:nvPr/>
          </p:nvSpPr>
          <p:spPr>
            <a:xfrm>
              <a:off x="5686424" y="5727145"/>
              <a:ext cx="971550"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25" name="Rectangle 24">
              <a:extLst>
                <a:ext uri="{FF2B5EF4-FFF2-40B4-BE49-F238E27FC236}">
                  <a16:creationId xmlns:a16="http://schemas.microsoft.com/office/drawing/2014/main" id="{D4B14EBC-934E-7346-8A1F-DF9710093148}"/>
                </a:ext>
              </a:extLst>
            </p:cNvPr>
            <p:cNvSpPr/>
            <p:nvPr/>
          </p:nvSpPr>
          <p:spPr>
            <a:xfrm>
              <a:off x="1752599" y="5729624"/>
              <a:ext cx="971550"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sp>
          <p:nvSpPr>
            <p:cNvPr id="26" name="Rectangle 25">
              <a:extLst>
                <a:ext uri="{FF2B5EF4-FFF2-40B4-BE49-F238E27FC236}">
                  <a16:creationId xmlns:a16="http://schemas.microsoft.com/office/drawing/2014/main" id="{A1D0294C-A12E-0444-BF8C-3398B5E36540}"/>
                </a:ext>
              </a:extLst>
            </p:cNvPr>
            <p:cNvSpPr/>
            <p:nvPr/>
          </p:nvSpPr>
          <p:spPr>
            <a:xfrm>
              <a:off x="9301163" y="5725001"/>
              <a:ext cx="1033463"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7" name="Rectangle 26">
              <a:extLst>
                <a:ext uri="{FF2B5EF4-FFF2-40B4-BE49-F238E27FC236}">
                  <a16:creationId xmlns:a16="http://schemas.microsoft.com/office/drawing/2014/main" id="{0F8054C6-B139-584A-B781-899B334AA879}"/>
                </a:ext>
              </a:extLst>
            </p:cNvPr>
            <p:cNvSpPr/>
            <p:nvPr/>
          </p:nvSpPr>
          <p:spPr>
            <a:xfrm>
              <a:off x="4652961" y="5727145"/>
              <a:ext cx="1033463" cy="4714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a:t>
              </a:r>
            </a:p>
          </p:txBody>
        </p:sp>
        <p:sp>
          <p:nvSpPr>
            <p:cNvPr id="28" name="Rectangle 27">
              <a:extLst>
                <a:ext uri="{FF2B5EF4-FFF2-40B4-BE49-F238E27FC236}">
                  <a16:creationId xmlns:a16="http://schemas.microsoft.com/office/drawing/2014/main" id="{E9F87188-EB9C-E543-BC4C-2746049594A8}"/>
                </a:ext>
              </a:extLst>
            </p:cNvPr>
            <p:cNvSpPr/>
            <p:nvPr/>
          </p:nvSpPr>
          <p:spPr>
            <a:xfrm>
              <a:off x="8329613" y="5725001"/>
              <a:ext cx="971550" cy="4714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Flatten</a:t>
              </a:r>
            </a:p>
          </p:txBody>
        </p:sp>
        <p:sp>
          <p:nvSpPr>
            <p:cNvPr id="29" name="Rectangle 28">
              <a:extLst>
                <a:ext uri="{FF2B5EF4-FFF2-40B4-BE49-F238E27FC236}">
                  <a16:creationId xmlns:a16="http://schemas.microsoft.com/office/drawing/2014/main" id="{7C46E03D-96B6-F343-A7B2-10134F6D85D1}"/>
                </a:ext>
              </a:extLst>
            </p:cNvPr>
            <p:cNvSpPr/>
            <p:nvPr/>
          </p:nvSpPr>
          <p:spPr>
            <a:xfrm>
              <a:off x="2742005" y="5727145"/>
              <a:ext cx="1033463" cy="4714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Pooling</a:t>
              </a:r>
            </a:p>
          </p:txBody>
        </p:sp>
        <p:cxnSp>
          <p:nvCxnSpPr>
            <p:cNvPr id="30" name="Straight Arrow Connector 29">
              <a:extLst>
                <a:ext uri="{FF2B5EF4-FFF2-40B4-BE49-F238E27FC236}">
                  <a16:creationId xmlns:a16="http://schemas.microsoft.com/office/drawing/2014/main" id="{22E7F76C-69F2-0647-A158-316DF50C19A5}"/>
                </a:ext>
              </a:extLst>
            </p:cNvPr>
            <p:cNvCxnSpPr>
              <a:stCxn id="29" idx="3"/>
              <a:endCxn id="27" idx="1"/>
            </p:cNvCxnSpPr>
            <p:nvPr/>
          </p:nvCxnSpPr>
          <p:spPr>
            <a:xfrm>
              <a:off x="3775468" y="5962889"/>
              <a:ext cx="877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C37C5E8-36CB-484F-A68E-A6F064949388}"/>
                </a:ext>
              </a:extLst>
            </p:cNvPr>
            <p:cNvSpPr/>
            <p:nvPr/>
          </p:nvSpPr>
          <p:spPr>
            <a:xfrm>
              <a:off x="6657974" y="5727145"/>
              <a:ext cx="1033463" cy="4714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Pooling</a:t>
              </a:r>
            </a:p>
          </p:txBody>
        </p:sp>
        <p:cxnSp>
          <p:nvCxnSpPr>
            <p:cNvPr id="32" name="Straight Arrow Connector 31">
              <a:extLst>
                <a:ext uri="{FF2B5EF4-FFF2-40B4-BE49-F238E27FC236}">
                  <a16:creationId xmlns:a16="http://schemas.microsoft.com/office/drawing/2014/main" id="{7A1C55EA-08D0-D643-8C27-9BE7ABE67EA9}"/>
                </a:ext>
              </a:extLst>
            </p:cNvPr>
            <p:cNvCxnSpPr>
              <a:stCxn id="31" idx="3"/>
              <a:endCxn id="28" idx="1"/>
            </p:cNvCxnSpPr>
            <p:nvPr/>
          </p:nvCxnSpPr>
          <p:spPr>
            <a:xfrm flipV="1">
              <a:off x="7691437" y="5960745"/>
              <a:ext cx="638176" cy="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85EA11-303D-404D-A481-78819146D9DE}"/>
                </a:ext>
              </a:extLst>
            </p:cNvPr>
            <p:cNvSpPr txBox="1"/>
            <p:nvPr/>
          </p:nvSpPr>
          <p:spPr>
            <a:xfrm>
              <a:off x="1783551" y="5355669"/>
              <a:ext cx="1228725" cy="369332"/>
            </a:xfrm>
            <a:prstGeom prst="rect">
              <a:avLst/>
            </a:prstGeom>
            <a:noFill/>
          </p:spPr>
          <p:txBody>
            <a:bodyPr wrap="square" rtlCol="0">
              <a:spAutoFit/>
            </a:bodyPr>
            <a:lstStyle/>
            <a:p>
              <a:r>
                <a:rPr lang="en-US" altLang="zh-Hans" dirty="0"/>
                <a:t>layer1</a:t>
              </a:r>
              <a:endParaRPr lang="en-US" dirty="0"/>
            </a:p>
          </p:txBody>
        </p:sp>
        <p:sp>
          <p:nvSpPr>
            <p:cNvPr id="34" name="TextBox 33">
              <a:extLst>
                <a:ext uri="{FF2B5EF4-FFF2-40B4-BE49-F238E27FC236}">
                  <a16:creationId xmlns:a16="http://schemas.microsoft.com/office/drawing/2014/main" id="{F622D916-3950-9A48-B9CE-18CFAF859EE6}"/>
                </a:ext>
              </a:extLst>
            </p:cNvPr>
            <p:cNvSpPr txBox="1"/>
            <p:nvPr/>
          </p:nvSpPr>
          <p:spPr>
            <a:xfrm>
              <a:off x="8815388" y="5355669"/>
              <a:ext cx="1228725" cy="369332"/>
            </a:xfrm>
            <a:prstGeom prst="rect">
              <a:avLst/>
            </a:prstGeom>
            <a:noFill/>
          </p:spPr>
          <p:txBody>
            <a:bodyPr wrap="square" rtlCol="0">
              <a:spAutoFit/>
            </a:bodyPr>
            <a:lstStyle/>
            <a:p>
              <a:r>
                <a:rPr lang="en-US" altLang="zh-Hans" dirty="0"/>
                <a:t>layer3</a:t>
              </a:r>
              <a:endParaRPr lang="en-US" dirty="0"/>
            </a:p>
          </p:txBody>
        </p:sp>
        <p:sp>
          <p:nvSpPr>
            <p:cNvPr id="35" name="TextBox 34">
              <a:extLst>
                <a:ext uri="{FF2B5EF4-FFF2-40B4-BE49-F238E27FC236}">
                  <a16:creationId xmlns:a16="http://schemas.microsoft.com/office/drawing/2014/main" id="{C2B920F2-7992-8A45-8EA1-63628A619F18}"/>
                </a:ext>
              </a:extLst>
            </p:cNvPr>
            <p:cNvSpPr txBox="1"/>
            <p:nvPr/>
          </p:nvSpPr>
          <p:spPr>
            <a:xfrm>
              <a:off x="5779293" y="5351331"/>
              <a:ext cx="1228725" cy="369332"/>
            </a:xfrm>
            <a:prstGeom prst="rect">
              <a:avLst/>
            </a:prstGeom>
            <a:noFill/>
          </p:spPr>
          <p:txBody>
            <a:bodyPr wrap="square" rtlCol="0">
              <a:spAutoFit/>
            </a:bodyPr>
            <a:lstStyle/>
            <a:p>
              <a:r>
                <a:rPr lang="en-US" altLang="zh-Hans" dirty="0"/>
                <a:t>layer2</a:t>
              </a:r>
              <a:endParaRPr lang="en-US" dirty="0"/>
            </a:p>
          </p:txBody>
        </p:sp>
      </p:grpSp>
      <p:sp>
        <p:nvSpPr>
          <p:cNvPr id="36" name="Rectangle 35">
            <a:extLst>
              <a:ext uri="{FF2B5EF4-FFF2-40B4-BE49-F238E27FC236}">
                <a16:creationId xmlns:a16="http://schemas.microsoft.com/office/drawing/2014/main" id="{11A1E6DB-68FC-2F4B-9B3B-45C13341DD98}"/>
              </a:ext>
            </a:extLst>
          </p:cNvPr>
          <p:cNvSpPr/>
          <p:nvPr/>
        </p:nvSpPr>
        <p:spPr>
          <a:xfrm>
            <a:off x="352449" y="2191306"/>
            <a:ext cx="7020255" cy="584775"/>
          </a:xfrm>
          <a:prstGeom prst="rect">
            <a:avLst/>
          </a:prstGeom>
        </p:spPr>
        <p:txBody>
          <a:bodyPr wrap="none">
            <a:spAutoFit/>
          </a:bodyPr>
          <a:lstStyle/>
          <a:p>
            <a:r>
              <a:rPr lang="en-US" sz="3200" dirty="0"/>
              <a:t>Three-layer Full-connected neural network</a:t>
            </a:r>
          </a:p>
        </p:txBody>
      </p:sp>
      <p:sp>
        <p:nvSpPr>
          <p:cNvPr id="37" name="Rectangle 36">
            <a:extLst>
              <a:ext uri="{FF2B5EF4-FFF2-40B4-BE49-F238E27FC236}">
                <a16:creationId xmlns:a16="http://schemas.microsoft.com/office/drawing/2014/main" id="{E6A2A9E8-96EB-954B-A756-D9FDB7F027F6}"/>
              </a:ext>
            </a:extLst>
          </p:cNvPr>
          <p:cNvSpPr/>
          <p:nvPr/>
        </p:nvSpPr>
        <p:spPr>
          <a:xfrm>
            <a:off x="290567" y="4836566"/>
            <a:ext cx="8406022" cy="584775"/>
          </a:xfrm>
          <a:prstGeom prst="rect">
            <a:avLst/>
          </a:prstGeom>
        </p:spPr>
        <p:txBody>
          <a:bodyPr wrap="square">
            <a:spAutoFit/>
          </a:bodyPr>
          <a:lstStyle/>
          <a:p>
            <a:r>
              <a:rPr lang="en-US" sz="3200" dirty="0"/>
              <a:t>Three-layer Convolutional neural network:</a:t>
            </a:r>
          </a:p>
        </p:txBody>
      </p:sp>
    </p:spTree>
    <p:extLst>
      <p:ext uri="{BB962C8B-B14F-4D97-AF65-F5344CB8AC3E}">
        <p14:creationId xmlns:p14="http://schemas.microsoft.com/office/powerpoint/2010/main" val="3932703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06C5-AEA9-4342-BE84-AF39AA909458}"/>
              </a:ext>
            </a:extLst>
          </p:cNvPr>
          <p:cNvSpPr>
            <a:spLocks noGrp="1"/>
          </p:cNvSpPr>
          <p:nvPr>
            <p:ph type="title"/>
          </p:nvPr>
        </p:nvSpPr>
        <p:spPr>
          <a:xfrm>
            <a:off x="346358" y="332242"/>
            <a:ext cx="4321800" cy="793607"/>
          </a:xfrm>
        </p:spPr>
        <p:txBody>
          <a:bodyPr/>
          <a:lstStyle/>
          <a:p>
            <a:r>
              <a:rPr lang="en-US" altLang="zh-Hans" dirty="0"/>
              <a:t>evaluation</a:t>
            </a:r>
            <a:endParaRPr lang="en-US" dirty="0"/>
          </a:p>
        </p:txBody>
      </p:sp>
      <p:pic>
        <p:nvPicPr>
          <p:cNvPr id="41" name="图片 6">
            <a:extLst>
              <a:ext uri="{FF2B5EF4-FFF2-40B4-BE49-F238E27FC236}">
                <a16:creationId xmlns:a16="http://schemas.microsoft.com/office/drawing/2014/main" id="{49F2C9A8-A151-114B-BAA7-FC6018958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980" y="820541"/>
            <a:ext cx="4206783" cy="2953246"/>
          </a:xfrm>
          <a:prstGeom prst="rect">
            <a:avLst/>
          </a:prstGeom>
        </p:spPr>
      </p:pic>
      <p:sp>
        <p:nvSpPr>
          <p:cNvPr id="13" name="Rectangle 12">
            <a:extLst>
              <a:ext uri="{FF2B5EF4-FFF2-40B4-BE49-F238E27FC236}">
                <a16:creationId xmlns:a16="http://schemas.microsoft.com/office/drawing/2014/main" id="{AF4802A6-AFDC-CB4D-9241-6C02406F5F0E}"/>
              </a:ext>
            </a:extLst>
          </p:cNvPr>
          <p:cNvSpPr/>
          <p:nvPr/>
        </p:nvSpPr>
        <p:spPr>
          <a:xfrm>
            <a:off x="6237354" y="466780"/>
            <a:ext cx="3810851" cy="461665"/>
          </a:xfrm>
          <a:prstGeom prst="rect">
            <a:avLst/>
          </a:prstGeom>
        </p:spPr>
        <p:txBody>
          <a:bodyPr wrap="none">
            <a:spAutoFit/>
          </a:bodyPr>
          <a:lstStyle/>
          <a:p>
            <a:r>
              <a:rPr lang="en-US" sz="2400" dirty="0"/>
              <a:t>Full-connected neural network</a:t>
            </a:r>
          </a:p>
        </p:txBody>
      </p:sp>
      <p:sp>
        <p:nvSpPr>
          <p:cNvPr id="14" name="Rectangle 13">
            <a:extLst>
              <a:ext uri="{FF2B5EF4-FFF2-40B4-BE49-F238E27FC236}">
                <a16:creationId xmlns:a16="http://schemas.microsoft.com/office/drawing/2014/main" id="{B28BEC5B-108E-C741-973F-5314B2A09CFF}"/>
              </a:ext>
            </a:extLst>
          </p:cNvPr>
          <p:cNvSpPr/>
          <p:nvPr/>
        </p:nvSpPr>
        <p:spPr>
          <a:xfrm>
            <a:off x="6616067" y="3641877"/>
            <a:ext cx="3785460" cy="461665"/>
          </a:xfrm>
          <a:prstGeom prst="rect">
            <a:avLst/>
          </a:prstGeom>
        </p:spPr>
        <p:txBody>
          <a:bodyPr wrap="none">
            <a:spAutoFit/>
          </a:bodyPr>
          <a:lstStyle/>
          <a:p>
            <a:r>
              <a:rPr lang="en-US" sz="2400" dirty="0"/>
              <a:t>Convolutional neural network</a:t>
            </a:r>
          </a:p>
        </p:txBody>
      </p:sp>
      <p:pic>
        <p:nvPicPr>
          <p:cNvPr id="10" name="Picture 9">
            <a:extLst>
              <a:ext uri="{FF2B5EF4-FFF2-40B4-BE49-F238E27FC236}">
                <a16:creationId xmlns:a16="http://schemas.microsoft.com/office/drawing/2014/main" id="{6A5DEB1C-90D0-8048-A3D0-65C62280C1BB}"/>
              </a:ext>
            </a:extLst>
          </p:cNvPr>
          <p:cNvPicPr>
            <a:picLocks noChangeAspect="1"/>
          </p:cNvPicPr>
          <p:nvPr/>
        </p:nvPicPr>
        <p:blipFill>
          <a:blip r:embed="rId3"/>
          <a:stretch>
            <a:fillRect/>
          </a:stretch>
        </p:blipFill>
        <p:spPr>
          <a:xfrm>
            <a:off x="3820980" y="3905339"/>
            <a:ext cx="4276803" cy="3002403"/>
          </a:xfrm>
          <a:prstGeom prst="rect">
            <a:avLst/>
          </a:prstGeom>
        </p:spPr>
      </p:pic>
      <p:pic>
        <p:nvPicPr>
          <p:cNvPr id="12" name="Picture 11">
            <a:extLst>
              <a:ext uri="{FF2B5EF4-FFF2-40B4-BE49-F238E27FC236}">
                <a16:creationId xmlns:a16="http://schemas.microsoft.com/office/drawing/2014/main" id="{4DC71769-001E-AE41-9869-F47A2C9E5A6C}"/>
              </a:ext>
            </a:extLst>
          </p:cNvPr>
          <p:cNvPicPr>
            <a:picLocks noChangeAspect="1"/>
          </p:cNvPicPr>
          <p:nvPr/>
        </p:nvPicPr>
        <p:blipFill>
          <a:blip r:embed="rId4"/>
          <a:stretch>
            <a:fillRect/>
          </a:stretch>
        </p:blipFill>
        <p:spPr>
          <a:xfrm>
            <a:off x="8039063" y="3987604"/>
            <a:ext cx="4152937" cy="2967909"/>
          </a:xfrm>
          <a:prstGeom prst="rect">
            <a:avLst/>
          </a:prstGeom>
        </p:spPr>
      </p:pic>
      <p:pic>
        <p:nvPicPr>
          <p:cNvPr id="20" name="图片 3">
            <a:extLst>
              <a:ext uri="{FF2B5EF4-FFF2-40B4-BE49-F238E27FC236}">
                <a16:creationId xmlns:a16="http://schemas.microsoft.com/office/drawing/2014/main" id="{37A74158-6F56-6648-A4CC-F33ACFE11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33" y="858433"/>
            <a:ext cx="4091465" cy="2923978"/>
          </a:xfrm>
          <a:prstGeom prst="rect">
            <a:avLst/>
          </a:prstGeom>
        </p:spPr>
      </p:pic>
      <p:sp>
        <p:nvSpPr>
          <p:cNvPr id="11" name="Rectangle 10">
            <a:extLst>
              <a:ext uri="{FF2B5EF4-FFF2-40B4-BE49-F238E27FC236}">
                <a16:creationId xmlns:a16="http://schemas.microsoft.com/office/drawing/2014/main" id="{D2571152-FE65-1143-892B-F0C61B0EE219}"/>
              </a:ext>
            </a:extLst>
          </p:cNvPr>
          <p:cNvSpPr/>
          <p:nvPr/>
        </p:nvSpPr>
        <p:spPr>
          <a:xfrm>
            <a:off x="6415727" y="873564"/>
            <a:ext cx="975299" cy="147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0.001</a:t>
            </a:r>
          </a:p>
        </p:txBody>
      </p:sp>
      <p:sp>
        <p:nvSpPr>
          <p:cNvPr id="15" name="Rectangle 14">
            <a:extLst>
              <a:ext uri="{FF2B5EF4-FFF2-40B4-BE49-F238E27FC236}">
                <a16:creationId xmlns:a16="http://schemas.microsoft.com/office/drawing/2014/main" id="{1649ABD5-6018-474D-BD23-3A2F4C30B13D}"/>
              </a:ext>
            </a:extLst>
          </p:cNvPr>
          <p:cNvSpPr/>
          <p:nvPr/>
        </p:nvSpPr>
        <p:spPr>
          <a:xfrm>
            <a:off x="10363878" y="934366"/>
            <a:ext cx="720133" cy="106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0.001</a:t>
            </a:r>
          </a:p>
        </p:txBody>
      </p:sp>
      <p:sp>
        <p:nvSpPr>
          <p:cNvPr id="18" name="TextBox 17">
            <a:extLst>
              <a:ext uri="{FF2B5EF4-FFF2-40B4-BE49-F238E27FC236}">
                <a16:creationId xmlns:a16="http://schemas.microsoft.com/office/drawing/2014/main" id="{1D389A68-EA03-6446-BB3F-CD10F9108336}"/>
              </a:ext>
            </a:extLst>
          </p:cNvPr>
          <p:cNvSpPr txBox="1"/>
          <p:nvPr/>
        </p:nvSpPr>
        <p:spPr>
          <a:xfrm>
            <a:off x="346358" y="2569315"/>
            <a:ext cx="3694061" cy="2246769"/>
          </a:xfrm>
          <a:prstGeom prst="rect">
            <a:avLst/>
          </a:prstGeom>
          <a:noFill/>
        </p:spPr>
        <p:txBody>
          <a:bodyPr wrap="square" rtlCol="0">
            <a:spAutoFit/>
          </a:bodyPr>
          <a:lstStyle/>
          <a:p>
            <a:r>
              <a:rPr lang="en-US" sz="2800" dirty="0">
                <a:solidFill>
                  <a:srgbClr val="FF0000"/>
                </a:solidFill>
              </a:rPr>
              <a:t>Problem Point</a:t>
            </a:r>
          </a:p>
          <a:p>
            <a:pPr marL="285750" indent="-285750">
              <a:buFont typeface="Arial" panose="020B0604020202020204" pitchFamily="34" charset="0"/>
              <a:buChar char="•"/>
            </a:pPr>
            <a:r>
              <a:rPr lang="en-US" sz="2400" dirty="0">
                <a:solidFill>
                  <a:srgbClr val="FF0000"/>
                </a:solidFill>
              </a:rPr>
              <a:t>Improve test accuracy</a:t>
            </a:r>
          </a:p>
          <a:p>
            <a:pPr marL="285750" indent="-285750">
              <a:buFont typeface="Arial" panose="020B0604020202020204" pitchFamily="34" charset="0"/>
              <a:buChar char="•"/>
            </a:pPr>
            <a:r>
              <a:rPr lang="en-US" sz="2400" dirty="0">
                <a:solidFill>
                  <a:srgbClr val="FF0000"/>
                </a:solidFill>
              </a:rPr>
              <a:t>Trying deeper network model</a:t>
            </a:r>
          </a:p>
          <a:p>
            <a:endParaRPr lang="en-US" sz="2000" dirty="0">
              <a:solidFill>
                <a:srgbClr val="FF0000"/>
              </a:solidFill>
            </a:endParaRPr>
          </a:p>
          <a:p>
            <a:r>
              <a:rPr lang="en-US" sz="2000" dirty="0">
                <a:solidFill>
                  <a:srgbClr val="FF0000"/>
                </a:solidFill>
              </a:rPr>
              <a:t> </a:t>
            </a:r>
          </a:p>
        </p:txBody>
      </p:sp>
    </p:spTree>
    <p:extLst>
      <p:ext uri="{BB962C8B-B14F-4D97-AF65-F5344CB8AC3E}">
        <p14:creationId xmlns:p14="http://schemas.microsoft.com/office/powerpoint/2010/main" val="72900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4CF131F-EF44-1548-83FB-622AFBAC62D8}"/>
              </a:ext>
            </a:extLst>
          </p:cNvPr>
          <p:cNvSpPr>
            <a:spLocks noGrp="1"/>
          </p:cNvSpPr>
          <p:nvPr>
            <p:ph type="title"/>
          </p:nvPr>
        </p:nvSpPr>
        <p:spPr>
          <a:xfrm>
            <a:off x="600076" y="787908"/>
            <a:ext cx="3586161" cy="683706"/>
          </a:xfrm>
        </p:spPr>
        <p:txBody>
          <a:bodyPr>
            <a:noAutofit/>
          </a:bodyPr>
          <a:lstStyle/>
          <a:p>
            <a:r>
              <a:rPr lang="en-US" sz="4800" dirty="0"/>
              <a:t>Outline</a:t>
            </a:r>
          </a:p>
        </p:txBody>
      </p:sp>
      <p:sp>
        <p:nvSpPr>
          <p:cNvPr id="4" name="TextBox 3">
            <a:extLst>
              <a:ext uri="{FF2B5EF4-FFF2-40B4-BE49-F238E27FC236}">
                <a16:creationId xmlns:a16="http://schemas.microsoft.com/office/drawing/2014/main" id="{6E652EA0-74AE-624F-A5C9-86C87B1A35C8}"/>
              </a:ext>
            </a:extLst>
          </p:cNvPr>
          <p:cNvSpPr txBox="1"/>
          <p:nvPr/>
        </p:nvSpPr>
        <p:spPr>
          <a:xfrm>
            <a:off x="4186237" y="2037678"/>
            <a:ext cx="7015163" cy="3170099"/>
          </a:xfrm>
          <a:prstGeom prst="rect">
            <a:avLst/>
          </a:prstGeom>
          <a:noFill/>
        </p:spPr>
        <p:txBody>
          <a:bodyPr wrap="square" rtlCol="0">
            <a:spAutoFit/>
          </a:bodyPr>
          <a:lstStyle/>
          <a:p>
            <a:r>
              <a:rPr lang="en-US" altLang="zh-Hans" sz="4000" dirty="0">
                <a:solidFill>
                  <a:schemeClr val="bg1">
                    <a:lumMod val="85000"/>
                  </a:schemeClr>
                </a:solidFill>
              </a:rPr>
              <a:t>0. Background</a:t>
            </a:r>
          </a:p>
          <a:p>
            <a:pPr marL="342900" indent="-342900">
              <a:buAutoNum type="arabicPeriod"/>
            </a:pPr>
            <a:r>
              <a:rPr lang="en-US" altLang="zh-Hans" sz="4000" dirty="0">
                <a:solidFill>
                  <a:schemeClr val="bg1">
                    <a:lumMod val="85000"/>
                  </a:schemeClr>
                </a:solidFill>
              </a:rPr>
              <a:t> Previous Work</a:t>
            </a:r>
          </a:p>
          <a:p>
            <a:r>
              <a:rPr lang="en-US" sz="4000" dirty="0"/>
              <a:t>2. ResNet-50 Model </a:t>
            </a:r>
          </a:p>
          <a:p>
            <a:r>
              <a:rPr lang="en-US" sz="4000" dirty="0">
                <a:solidFill>
                  <a:schemeClr val="bg1">
                    <a:lumMod val="75000"/>
                  </a:schemeClr>
                </a:solidFill>
              </a:rPr>
              <a:t>3. Experiment</a:t>
            </a:r>
          </a:p>
          <a:p>
            <a:r>
              <a:rPr lang="en-US" sz="4000" dirty="0">
                <a:solidFill>
                  <a:schemeClr val="bg1">
                    <a:lumMod val="85000"/>
                  </a:schemeClr>
                </a:solidFill>
              </a:rPr>
              <a:t>4. Future Work</a:t>
            </a:r>
          </a:p>
        </p:txBody>
      </p:sp>
    </p:spTree>
    <p:extLst>
      <p:ext uri="{BB962C8B-B14F-4D97-AF65-F5344CB8AC3E}">
        <p14:creationId xmlns:p14="http://schemas.microsoft.com/office/powerpoint/2010/main" val="263556366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83B840-EB74-2D4F-B517-7A2A652D74B1}">
  <we:reference id="wa104178141" version="3.10.0.52" store="en-US" storeType="OMEX"/>
  <we:alternateReferences>
    <we:reference id="wa104178141" version="3.10.0.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{10CD609E-71A2-3A46-B366-EA71F0CC3992}tf10001073</Template>
  <TotalTime>5215</TotalTime>
  <Words>399</Words>
  <Application>Microsoft Macintosh PowerPoint</Application>
  <PresentationFormat>Widescreen</PresentationFormat>
  <Paragraphs>138</Paragraphs>
  <Slides>14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Lato</vt:lpstr>
      <vt:lpstr>ＭＳ Ｐゴシック</vt:lpstr>
      <vt:lpstr>PingFangSC</vt:lpstr>
      <vt:lpstr>宋体</vt:lpstr>
      <vt:lpstr>STIXMathJax_Main</vt:lpstr>
      <vt:lpstr>Arial</vt:lpstr>
      <vt:lpstr>Calibri</vt:lpstr>
      <vt:lpstr>Cambria Math</vt:lpstr>
      <vt:lpstr>Courier New</vt:lpstr>
      <vt:lpstr>Tw Cen MT</vt:lpstr>
      <vt:lpstr>Wingdings</vt:lpstr>
      <vt:lpstr>Droplet</vt:lpstr>
      <vt:lpstr>Hand Gesture Recognition 　　   　　　　　　　　　　　　　　　　　　　　　　　　張　海斌</vt:lpstr>
      <vt:lpstr>Outline</vt:lpstr>
      <vt:lpstr>Background</vt:lpstr>
      <vt:lpstr>Outline</vt:lpstr>
      <vt:lpstr>PowerPoint Presentation</vt:lpstr>
      <vt:lpstr>Neural network based method</vt:lpstr>
      <vt:lpstr>Neural network models</vt:lpstr>
      <vt:lpstr>evaluation</vt:lpstr>
      <vt:lpstr>Outline</vt:lpstr>
      <vt:lpstr>PowerPoint Presentation</vt:lpstr>
      <vt:lpstr>PowerPoint Presentation</vt:lpstr>
      <vt:lpstr>PowerPoint Presentation</vt:lpstr>
      <vt:lpstr>Outline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 Gesture Recongntion</dc:title>
  <dc:creator>張海斌</dc:creator>
  <cp:lastModifiedBy>張海斌</cp:lastModifiedBy>
  <cp:revision>63</cp:revision>
  <cp:lastPrinted>2018-05-17T04:11:36Z</cp:lastPrinted>
  <dcterms:created xsi:type="dcterms:W3CDTF">2018-05-15T02:15:21Z</dcterms:created>
  <dcterms:modified xsi:type="dcterms:W3CDTF">2018-05-21T04:31:38Z</dcterms:modified>
</cp:coreProperties>
</file>